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5"/>
  </p:notesMasterIdLst>
  <p:sldIdLst>
    <p:sldId id="303" r:id="rId2"/>
    <p:sldId id="304" r:id="rId3"/>
    <p:sldId id="305" r:id="rId4"/>
    <p:sldId id="306" r:id="rId5"/>
    <p:sldId id="307" r:id="rId6"/>
    <p:sldId id="309" r:id="rId7"/>
    <p:sldId id="310" r:id="rId8"/>
    <p:sldId id="311" r:id="rId9"/>
    <p:sldId id="312" r:id="rId10"/>
    <p:sldId id="313" r:id="rId11"/>
    <p:sldId id="314" r:id="rId12"/>
    <p:sldId id="315" r:id="rId13"/>
    <p:sldId id="316" r:id="rId14"/>
    <p:sldId id="318" r:id="rId15"/>
    <p:sldId id="327" r:id="rId16"/>
    <p:sldId id="319" r:id="rId17"/>
    <p:sldId id="320" r:id="rId18"/>
    <p:sldId id="321" r:id="rId19"/>
    <p:sldId id="322" r:id="rId20"/>
    <p:sldId id="323" r:id="rId21"/>
    <p:sldId id="324" r:id="rId22"/>
    <p:sldId id="325" r:id="rId23"/>
    <p:sldId id="326" r:id="rId24"/>
  </p:sldIdLst>
  <p:sldSz cx="15243175" cy="8577263"/>
  <p:notesSz cx="8577263" cy="15243175"/>
  <p:embeddedFontLst>
    <p:embeddedFont>
      <p:font typeface="微软雅黑" panose="020B0503020204020204" pitchFamily="34" charset="-122"/>
      <p:regular r:id="rId26"/>
      <p:bold r:id="rId27"/>
    </p:embeddedFont>
  </p:embeddedFont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0"/>
  <p:cmAuthor id="2" name="Administrator" initials="A" lastIdx="0" clrIdx="1"/>
  <p:cmAuthor id="3" name="作者" initials="A" lastIdx="0" clrIdx="2"/>
  <p:cmAuthor id="4" name="WPS_1679281038" initials="W" lastIdx="0" clrIdx="3"/>
  <p:cmAuthor id="5" name="WPS" initials="W" lastIdx="0" clrIdx="4"/>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p:scale>
          <a:sx n="75" d="100"/>
          <a:sy n="75" d="100"/>
        </p:scale>
        <p:origin x="-360" y="-13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10/28/2025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35" name="任意多边形: 形状 34"/>
          <p:cNvSpPr/>
          <p:nvPr userDrawn="1"/>
        </p:nvSpPr>
        <p:spPr>
          <a:xfrm>
            <a:off x="1" y="7088228"/>
            <a:ext cx="1252065" cy="1488717"/>
          </a:xfrm>
          <a:custGeom>
            <a:avLst/>
            <a:gdLst>
              <a:gd name="connsiteX0" fmla="*/ 489530 w 1557169"/>
              <a:gd name="connsiteY0" fmla="*/ 0 h 1850837"/>
              <a:gd name="connsiteX1" fmla="*/ 1557169 w 1557169"/>
              <a:gd name="connsiteY1" fmla="*/ 1850837 h 1850837"/>
              <a:gd name="connsiteX2" fmla="*/ 0 w 1557169"/>
              <a:gd name="connsiteY2" fmla="*/ 1850837 h 1850837"/>
              <a:gd name="connsiteX3" fmla="*/ 0 w 1557169"/>
              <a:gd name="connsiteY3" fmla="*/ 847589 h 1850837"/>
            </a:gdLst>
            <a:ahLst/>
            <a:cxnLst>
              <a:cxn ang="0">
                <a:pos x="connsiteX0" y="connsiteY0"/>
              </a:cxn>
              <a:cxn ang="0">
                <a:pos x="connsiteX1" y="connsiteY1"/>
              </a:cxn>
              <a:cxn ang="0">
                <a:pos x="connsiteX2" y="connsiteY2"/>
              </a:cxn>
              <a:cxn ang="0">
                <a:pos x="connsiteX3" y="connsiteY3"/>
              </a:cxn>
            </a:cxnLst>
            <a:rect l="l" t="t" r="r" b="b"/>
            <a:pathLst>
              <a:path w="1557169" h="1850837">
                <a:moveTo>
                  <a:pt x="489530" y="0"/>
                </a:moveTo>
                <a:lnTo>
                  <a:pt x="1557169" y="1850837"/>
                </a:lnTo>
                <a:lnTo>
                  <a:pt x="0" y="1850837"/>
                </a:lnTo>
                <a:lnTo>
                  <a:pt x="0" y="847589"/>
                </a:lnTo>
                <a:close/>
              </a:path>
            </a:pathLst>
          </a:custGeom>
          <a:solidFill>
            <a:srgbClr val="0066AE"/>
          </a:solidFill>
          <a:ln w="9525" cap="flat">
            <a:noFill/>
            <a:prstDash val="solid"/>
            <a:miter/>
          </a:ln>
        </p:spPr>
        <p:txBody>
          <a:bodyPr rtlCol="0" anchor="ctr"/>
          <a:lstStyle/>
          <a:p>
            <a:endParaRPr lang="zh-CN" altLang="en-US" sz="2250"/>
          </a:p>
        </p:txBody>
      </p:sp>
      <p:sp>
        <p:nvSpPr>
          <p:cNvPr id="36" name="任意多边形: 形状 35"/>
          <p:cNvSpPr/>
          <p:nvPr userDrawn="1"/>
        </p:nvSpPr>
        <p:spPr>
          <a:xfrm>
            <a:off x="13881599" y="0"/>
            <a:ext cx="1360942" cy="1545176"/>
          </a:xfrm>
          <a:custGeom>
            <a:avLst/>
            <a:gdLst>
              <a:gd name="connsiteX0" fmla="*/ 0 w 1556825"/>
              <a:gd name="connsiteY0" fmla="*/ 0 h 1766954"/>
              <a:gd name="connsiteX1" fmla="*/ 1556825 w 1556825"/>
              <a:gd name="connsiteY1" fmla="*/ 0 h 1766954"/>
              <a:gd name="connsiteX2" fmla="*/ 1556825 w 1556825"/>
              <a:gd name="connsiteY2" fmla="*/ 836181 h 1766954"/>
              <a:gd name="connsiteX3" fmla="*/ 1019252 w 1556825"/>
              <a:gd name="connsiteY3" fmla="*/ 1766954 h 1766954"/>
            </a:gdLst>
            <a:ahLst/>
            <a:cxnLst>
              <a:cxn ang="0">
                <a:pos x="connsiteX0" y="connsiteY0"/>
              </a:cxn>
              <a:cxn ang="0">
                <a:pos x="connsiteX1" y="connsiteY1"/>
              </a:cxn>
              <a:cxn ang="0">
                <a:pos x="connsiteX2" y="connsiteY2"/>
              </a:cxn>
              <a:cxn ang="0">
                <a:pos x="connsiteX3" y="connsiteY3"/>
              </a:cxn>
            </a:cxnLst>
            <a:rect l="l" t="t" r="r" b="b"/>
            <a:pathLst>
              <a:path w="1556825" h="1766954">
                <a:moveTo>
                  <a:pt x="0" y="0"/>
                </a:moveTo>
                <a:lnTo>
                  <a:pt x="1556825" y="0"/>
                </a:lnTo>
                <a:lnTo>
                  <a:pt x="1556825" y="836181"/>
                </a:lnTo>
                <a:lnTo>
                  <a:pt x="1019252" y="1766954"/>
                </a:lnTo>
                <a:close/>
              </a:path>
            </a:pathLst>
          </a:custGeom>
          <a:solidFill>
            <a:srgbClr val="0066AE"/>
          </a:solidFill>
          <a:ln w="9525" cap="flat">
            <a:noFill/>
            <a:prstDash val="solid"/>
            <a:miter/>
          </a:ln>
        </p:spPr>
        <p:txBody>
          <a:bodyPr rtlCol="0" anchor="ctr"/>
          <a:lstStyle/>
          <a:p>
            <a:endParaRPr lang="zh-CN" altLang="en-US" sz="225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14.png"/><Relationship Id="rId7"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4.svg"/><Relationship Id="rId5" Type="http://schemas.openxmlformats.org/officeDocument/2006/relationships/image" Target="../media/image27.png"/><Relationship Id="rId10" Type="http://schemas.openxmlformats.org/officeDocument/2006/relationships/image" Target="../media/image37.png"/><Relationship Id="rId4" Type="http://schemas.openxmlformats.org/officeDocument/2006/relationships/image" Target="../media/image33.svg"/><Relationship Id="rId9" Type="http://schemas.openxmlformats.org/officeDocument/2006/relationships/image" Target="../media/image36.png"/></Relationships>
</file>

<file path=ppt/slides/_rels/slide11.xml.rels><?xml version="1.0" encoding="UTF-8" standalone="yes"?>
<Relationships xmlns="http://schemas.openxmlformats.org/package/2006/relationships"><Relationship Id="rId8" Type="http://schemas.openxmlformats.org/officeDocument/2006/relationships/tags" Target="../tags/tag28.xml"/><Relationship Id="rId13" Type="http://schemas.openxmlformats.org/officeDocument/2006/relationships/slideLayout" Target="../slideLayouts/slideLayout1.xml"/><Relationship Id="rId18" Type="http://schemas.openxmlformats.org/officeDocument/2006/relationships/image" Target="../media/image39.svg"/><Relationship Id="rId3" Type="http://schemas.openxmlformats.org/officeDocument/2006/relationships/tags" Target="../tags/tag23.xml"/><Relationship Id="rId21" Type="http://schemas.openxmlformats.org/officeDocument/2006/relationships/image" Target="../media/image12.png"/><Relationship Id="rId7" Type="http://schemas.openxmlformats.org/officeDocument/2006/relationships/tags" Target="../tags/tag27.xml"/><Relationship Id="rId12" Type="http://schemas.openxmlformats.org/officeDocument/2006/relationships/tags" Target="../tags/tag32.xml"/><Relationship Id="rId17" Type="http://schemas.openxmlformats.org/officeDocument/2006/relationships/image" Target="../media/image8.png"/><Relationship Id="rId2" Type="http://schemas.openxmlformats.org/officeDocument/2006/relationships/tags" Target="../tags/tag22.xml"/><Relationship Id="rId16" Type="http://schemas.openxmlformats.org/officeDocument/2006/relationships/image" Target="../media/image38.svg"/><Relationship Id="rId20" Type="http://schemas.openxmlformats.org/officeDocument/2006/relationships/image" Target="../media/image40.svg"/><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tags" Target="../tags/tag31.xml"/><Relationship Id="rId5" Type="http://schemas.openxmlformats.org/officeDocument/2006/relationships/tags" Target="../tags/tag25.xml"/><Relationship Id="rId15" Type="http://schemas.openxmlformats.org/officeDocument/2006/relationships/image" Target="../media/image14.png"/><Relationship Id="rId23" Type="http://schemas.openxmlformats.org/officeDocument/2006/relationships/image" Target="../media/image42.jpeg"/><Relationship Id="rId10" Type="http://schemas.openxmlformats.org/officeDocument/2006/relationships/tags" Target="../tags/tag30.xml"/><Relationship Id="rId19" Type="http://schemas.openxmlformats.org/officeDocument/2006/relationships/image" Target="../media/image10.png"/><Relationship Id="rId4" Type="http://schemas.openxmlformats.org/officeDocument/2006/relationships/tags" Target="../tags/tag24.xml"/><Relationship Id="rId9" Type="http://schemas.openxmlformats.org/officeDocument/2006/relationships/tags" Target="../tags/tag29.xml"/><Relationship Id="rId14" Type="http://schemas.openxmlformats.org/officeDocument/2006/relationships/notesSlide" Target="../notesSlides/notesSlide11.xml"/><Relationship Id="rId22" Type="http://schemas.openxmlformats.org/officeDocument/2006/relationships/image" Target="../media/image41.svg"/></Relationships>
</file>

<file path=ppt/slides/_rels/slide12.xml.rels><?xml version="1.0" encoding="UTF-8" standalone="yes"?>
<Relationships xmlns="http://schemas.openxmlformats.org/package/2006/relationships"><Relationship Id="rId8" Type="http://schemas.openxmlformats.org/officeDocument/2006/relationships/image" Target="../media/image46.svg"/><Relationship Id="rId13" Type="http://schemas.openxmlformats.org/officeDocument/2006/relationships/image" Target="../media/image50.png"/><Relationship Id="rId3" Type="http://schemas.openxmlformats.org/officeDocument/2006/relationships/image" Target="../media/image14.png"/><Relationship Id="rId7" Type="http://schemas.openxmlformats.org/officeDocument/2006/relationships/image" Target="../media/image45.png"/><Relationship Id="rId12" Type="http://schemas.openxmlformats.org/officeDocument/2006/relationships/image" Target="../media/image49.sv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44.svg"/><Relationship Id="rId11" Type="http://schemas.openxmlformats.org/officeDocument/2006/relationships/image" Target="../media/image48.png"/><Relationship Id="rId5" Type="http://schemas.openxmlformats.org/officeDocument/2006/relationships/image" Target="../media/image27.png"/><Relationship Id="rId15" Type="http://schemas.openxmlformats.org/officeDocument/2006/relationships/image" Target="../media/image52.jpeg"/><Relationship Id="rId10" Type="http://schemas.openxmlformats.org/officeDocument/2006/relationships/image" Target="../media/image47.svg"/><Relationship Id="rId4" Type="http://schemas.openxmlformats.org/officeDocument/2006/relationships/image" Target="../media/image43.svg"/><Relationship Id="rId9" Type="http://schemas.openxmlformats.org/officeDocument/2006/relationships/image" Target="../media/image29.png"/><Relationship Id="rId14" Type="http://schemas.openxmlformats.org/officeDocument/2006/relationships/image" Target="../media/image51.svg"/></Relationships>
</file>

<file path=ppt/slides/_rels/slide13.xml.rels><?xml version="1.0" encoding="UTF-8" standalone="yes"?>
<Relationships xmlns="http://schemas.openxmlformats.org/package/2006/relationships"><Relationship Id="rId8" Type="http://schemas.openxmlformats.org/officeDocument/2006/relationships/image" Target="../media/image55.svg"/><Relationship Id="rId13" Type="http://schemas.openxmlformats.org/officeDocument/2006/relationships/image" Target="../media/image58.jpeg"/><Relationship Id="rId3" Type="http://schemas.openxmlformats.org/officeDocument/2006/relationships/image" Target="../media/image14.png"/><Relationship Id="rId7" Type="http://schemas.openxmlformats.org/officeDocument/2006/relationships/image" Target="../media/image45.png"/><Relationship Id="rId12" Type="http://schemas.openxmlformats.org/officeDocument/2006/relationships/image" Target="../media/image57.sv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54.svg"/><Relationship Id="rId11" Type="http://schemas.openxmlformats.org/officeDocument/2006/relationships/image" Target="../media/image48.png"/><Relationship Id="rId5" Type="http://schemas.openxmlformats.org/officeDocument/2006/relationships/image" Target="../media/image27.png"/><Relationship Id="rId10" Type="http://schemas.openxmlformats.org/officeDocument/2006/relationships/image" Target="../media/image56.svg"/><Relationship Id="rId4" Type="http://schemas.openxmlformats.org/officeDocument/2006/relationships/image" Target="../media/image53.svg"/><Relationship Id="rId9" Type="http://schemas.openxmlformats.org/officeDocument/2006/relationships/image" Target="../media/image29.png"/></Relationships>
</file>

<file path=ppt/slides/_rels/slide14.xml.rels><?xml version="1.0" encoding="UTF-8" standalone="yes"?>
<Relationships xmlns="http://schemas.openxmlformats.org/package/2006/relationships"><Relationship Id="rId8" Type="http://schemas.openxmlformats.org/officeDocument/2006/relationships/image" Target="../media/image61.svg"/><Relationship Id="rId3" Type="http://schemas.openxmlformats.org/officeDocument/2006/relationships/image" Target="../media/image14.png"/><Relationship Id="rId7"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60.svg"/><Relationship Id="rId11" Type="http://schemas.openxmlformats.org/officeDocument/2006/relationships/image" Target="../media/image63.jpeg"/><Relationship Id="rId5" Type="http://schemas.openxmlformats.org/officeDocument/2006/relationships/image" Target="../media/image8.png"/><Relationship Id="rId10" Type="http://schemas.openxmlformats.org/officeDocument/2006/relationships/image" Target="../media/image62.svg"/><Relationship Id="rId4" Type="http://schemas.openxmlformats.org/officeDocument/2006/relationships/image" Target="../media/image59.svg"/><Relationship Id="rId9" Type="http://schemas.openxmlformats.org/officeDocument/2006/relationships/image" Target="../media/image12.png"/></Relationships>
</file>

<file path=ppt/slides/_rels/slide15.xml.rels><?xml version="1.0" encoding="UTF-8" standalone="yes"?>
<Relationships xmlns="http://schemas.openxmlformats.org/package/2006/relationships"><Relationship Id="rId8" Type="http://schemas.openxmlformats.org/officeDocument/2006/relationships/image" Target="../media/image66.svg"/><Relationship Id="rId3" Type="http://schemas.openxmlformats.org/officeDocument/2006/relationships/image" Target="../media/image14.png"/><Relationship Id="rId7"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65.svg"/><Relationship Id="rId5" Type="http://schemas.openxmlformats.org/officeDocument/2006/relationships/image" Target="../media/image27.png"/><Relationship Id="rId4" Type="http://schemas.openxmlformats.org/officeDocument/2006/relationships/image" Target="../media/image64.svg"/><Relationship Id="rId9" Type="http://schemas.openxmlformats.org/officeDocument/2006/relationships/image" Target="../media/image67.jpeg"/></Relationships>
</file>

<file path=ppt/slides/_rels/slide16.xml.rels><?xml version="1.0" encoding="UTF-8" standalone="yes"?>
<Relationships xmlns="http://schemas.openxmlformats.org/package/2006/relationships"><Relationship Id="rId8" Type="http://schemas.openxmlformats.org/officeDocument/2006/relationships/image" Target="../media/image70.svg"/><Relationship Id="rId13" Type="http://schemas.openxmlformats.org/officeDocument/2006/relationships/image" Target="../media/image73.jpeg"/><Relationship Id="rId3" Type="http://schemas.openxmlformats.org/officeDocument/2006/relationships/image" Target="../media/image14.png"/><Relationship Id="rId7" Type="http://schemas.openxmlformats.org/officeDocument/2006/relationships/image" Target="../media/image45.png"/><Relationship Id="rId12" Type="http://schemas.openxmlformats.org/officeDocument/2006/relationships/image" Target="../media/image72.sv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69.svg"/><Relationship Id="rId11" Type="http://schemas.openxmlformats.org/officeDocument/2006/relationships/image" Target="../media/image48.png"/><Relationship Id="rId5" Type="http://schemas.openxmlformats.org/officeDocument/2006/relationships/image" Target="../media/image27.png"/><Relationship Id="rId10" Type="http://schemas.openxmlformats.org/officeDocument/2006/relationships/image" Target="../media/image71.svg"/><Relationship Id="rId4" Type="http://schemas.openxmlformats.org/officeDocument/2006/relationships/image" Target="../media/image68.svg"/><Relationship Id="rId9" Type="http://schemas.openxmlformats.org/officeDocument/2006/relationships/image" Target="../media/image29.png"/></Relationships>
</file>

<file path=ppt/slides/_rels/slide17.xml.rels><?xml version="1.0" encoding="UTF-8" standalone="yes"?>
<Relationships xmlns="http://schemas.openxmlformats.org/package/2006/relationships"><Relationship Id="rId8" Type="http://schemas.openxmlformats.org/officeDocument/2006/relationships/image" Target="../media/image76.svg"/><Relationship Id="rId3" Type="http://schemas.openxmlformats.org/officeDocument/2006/relationships/image" Target="../media/image14.png"/><Relationship Id="rId7"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75.svg"/><Relationship Id="rId11" Type="http://schemas.openxmlformats.org/officeDocument/2006/relationships/image" Target="../media/image78.jpeg"/><Relationship Id="rId5" Type="http://schemas.openxmlformats.org/officeDocument/2006/relationships/image" Target="../media/image8.png"/><Relationship Id="rId10" Type="http://schemas.openxmlformats.org/officeDocument/2006/relationships/image" Target="../media/image77.svg"/><Relationship Id="rId4" Type="http://schemas.openxmlformats.org/officeDocument/2006/relationships/image" Target="../media/image74.svg"/><Relationship Id="rId9"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notesSlide" Target="../notesSlides/notesSlide19.xml"/><Relationship Id="rId13" Type="http://schemas.openxmlformats.org/officeDocument/2006/relationships/image" Target="../media/image29.png"/><Relationship Id="rId3" Type="http://schemas.openxmlformats.org/officeDocument/2006/relationships/tags" Target="../tags/tag35.xml"/><Relationship Id="rId7" Type="http://schemas.openxmlformats.org/officeDocument/2006/relationships/slideLayout" Target="../slideLayouts/slideLayout1.xml"/><Relationship Id="rId12" Type="http://schemas.openxmlformats.org/officeDocument/2006/relationships/image" Target="../media/image80.sv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tags" Target="../tags/tag38.xml"/><Relationship Id="rId11" Type="http://schemas.openxmlformats.org/officeDocument/2006/relationships/image" Target="../media/image27.png"/><Relationship Id="rId5" Type="http://schemas.openxmlformats.org/officeDocument/2006/relationships/tags" Target="../tags/tag37.xml"/><Relationship Id="rId15" Type="http://schemas.openxmlformats.org/officeDocument/2006/relationships/image" Target="../media/image82.png"/><Relationship Id="rId10" Type="http://schemas.openxmlformats.org/officeDocument/2006/relationships/image" Target="../media/image79.svg"/><Relationship Id="rId4" Type="http://schemas.openxmlformats.org/officeDocument/2006/relationships/tags" Target="../tags/tag36.xml"/><Relationship Id="rId9" Type="http://schemas.openxmlformats.org/officeDocument/2006/relationships/image" Target="../media/image14.png"/><Relationship Id="rId14" Type="http://schemas.openxmlformats.org/officeDocument/2006/relationships/image" Target="../media/image81.sv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85.svg"/><Relationship Id="rId3" Type="http://schemas.openxmlformats.org/officeDocument/2006/relationships/image" Target="../media/image14.png"/><Relationship Id="rId7"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84.svg"/><Relationship Id="rId5" Type="http://schemas.openxmlformats.org/officeDocument/2006/relationships/image" Target="../media/image27.png"/><Relationship Id="rId4" Type="http://schemas.openxmlformats.org/officeDocument/2006/relationships/image" Target="../media/image83.svg"/><Relationship Id="rId9" Type="http://schemas.openxmlformats.org/officeDocument/2006/relationships/image" Target="../media/image86.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tags" Target="../tags/tag46.xml"/><Relationship Id="rId13" Type="http://schemas.openxmlformats.org/officeDocument/2006/relationships/tags" Target="../tags/tag51.xml"/><Relationship Id="rId18" Type="http://schemas.openxmlformats.org/officeDocument/2006/relationships/image" Target="../media/image14.png"/><Relationship Id="rId26" Type="http://schemas.openxmlformats.org/officeDocument/2006/relationships/image" Target="../media/image48.png"/><Relationship Id="rId3" Type="http://schemas.openxmlformats.org/officeDocument/2006/relationships/tags" Target="../tags/tag41.xml"/><Relationship Id="rId21" Type="http://schemas.openxmlformats.org/officeDocument/2006/relationships/image" Target="../media/image88.svg"/><Relationship Id="rId7" Type="http://schemas.openxmlformats.org/officeDocument/2006/relationships/tags" Target="../tags/tag45.xml"/><Relationship Id="rId12" Type="http://schemas.openxmlformats.org/officeDocument/2006/relationships/tags" Target="../tags/tag50.xml"/><Relationship Id="rId17" Type="http://schemas.openxmlformats.org/officeDocument/2006/relationships/notesSlide" Target="../notesSlides/notesSlide22.xml"/><Relationship Id="rId25" Type="http://schemas.openxmlformats.org/officeDocument/2006/relationships/image" Target="../media/image90.svg"/><Relationship Id="rId2" Type="http://schemas.openxmlformats.org/officeDocument/2006/relationships/tags" Target="../tags/tag40.xml"/><Relationship Id="rId16" Type="http://schemas.openxmlformats.org/officeDocument/2006/relationships/slideLayout" Target="../slideLayouts/slideLayout1.xml"/><Relationship Id="rId20" Type="http://schemas.openxmlformats.org/officeDocument/2006/relationships/image" Target="../media/image27.png"/><Relationship Id="rId29" Type="http://schemas.openxmlformats.org/officeDocument/2006/relationships/image" Target="../media/image92.svg"/><Relationship Id="rId1" Type="http://schemas.openxmlformats.org/officeDocument/2006/relationships/tags" Target="../tags/tag39.xml"/><Relationship Id="rId6" Type="http://schemas.openxmlformats.org/officeDocument/2006/relationships/tags" Target="../tags/tag44.xml"/><Relationship Id="rId11" Type="http://schemas.openxmlformats.org/officeDocument/2006/relationships/tags" Target="../tags/tag49.xml"/><Relationship Id="rId24" Type="http://schemas.openxmlformats.org/officeDocument/2006/relationships/image" Target="../media/image29.png"/><Relationship Id="rId5" Type="http://schemas.openxmlformats.org/officeDocument/2006/relationships/tags" Target="../tags/tag43.xml"/><Relationship Id="rId15" Type="http://schemas.openxmlformats.org/officeDocument/2006/relationships/tags" Target="../tags/tag53.xml"/><Relationship Id="rId23" Type="http://schemas.openxmlformats.org/officeDocument/2006/relationships/image" Target="../media/image89.svg"/><Relationship Id="rId28" Type="http://schemas.openxmlformats.org/officeDocument/2006/relationships/image" Target="../media/image50.png"/><Relationship Id="rId10" Type="http://schemas.openxmlformats.org/officeDocument/2006/relationships/tags" Target="../tags/tag48.xml"/><Relationship Id="rId19" Type="http://schemas.openxmlformats.org/officeDocument/2006/relationships/image" Target="../media/image87.svg"/><Relationship Id="rId31" Type="http://schemas.openxmlformats.org/officeDocument/2006/relationships/image" Target="../media/image94.jpeg"/><Relationship Id="rId4" Type="http://schemas.openxmlformats.org/officeDocument/2006/relationships/tags" Target="../tags/tag42.xml"/><Relationship Id="rId9" Type="http://schemas.openxmlformats.org/officeDocument/2006/relationships/tags" Target="../tags/tag47.xml"/><Relationship Id="rId14" Type="http://schemas.openxmlformats.org/officeDocument/2006/relationships/tags" Target="../tags/tag52.xml"/><Relationship Id="rId22" Type="http://schemas.openxmlformats.org/officeDocument/2006/relationships/image" Target="../media/image45.png"/><Relationship Id="rId27" Type="http://schemas.openxmlformats.org/officeDocument/2006/relationships/image" Target="../media/image91.svg"/><Relationship Id="rId30" Type="http://schemas.openxmlformats.org/officeDocument/2006/relationships/image" Target="../media/image93.svg"/></Relationships>
</file>

<file path=ppt/slides/_rels/slide23.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1.svg"/><Relationship Id="rId11" Type="http://schemas.openxmlformats.org/officeDocument/2006/relationships/image" Target="../media/image16.jpe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18.png"/><Relationship Id="rId18" Type="http://schemas.openxmlformats.org/officeDocument/2006/relationships/image" Target="../media/image21.sv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17.svg"/><Relationship Id="rId17" Type="http://schemas.openxmlformats.org/officeDocument/2006/relationships/image" Target="../media/image14.png"/><Relationship Id="rId2" Type="http://schemas.openxmlformats.org/officeDocument/2006/relationships/tags" Target="../tags/tag2.xml"/><Relationship Id="rId16" Type="http://schemas.openxmlformats.org/officeDocument/2006/relationships/image" Target="../media/image20.sv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8.png"/><Relationship Id="rId5" Type="http://schemas.openxmlformats.org/officeDocument/2006/relationships/tags" Target="../tags/tag5.xml"/><Relationship Id="rId15" Type="http://schemas.openxmlformats.org/officeDocument/2006/relationships/image" Target="../media/image12.png"/><Relationship Id="rId10" Type="http://schemas.openxmlformats.org/officeDocument/2006/relationships/notesSlide" Target="../notesSlides/notesSlide4.xml"/><Relationship Id="rId19" Type="http://schemas.openxmlformats.org/officeDocument/2006/relationships/image" Target="../media/image22.png"/><Relationship Id="rId4" Type="http://schemas.openxmlformats.org/officeDocument/2006/relationships/tags" Target="../tags/tag4.xml"/><Relationship Id="rId9" Type="http://schemas.openxmlformats.org/officeDocument/2006/relationships/slideLayout" Target="../slideLayouts/slideLayout1.xml"/><Relationship Id="rId14" Type="http://schemas.openxmlformats.org/officeDocument/2006/relationships/image" Target="../media/image19.sv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tags" Target="../tags/tag16.xml"/><Relationship Id="rId13" Type="http://schemas.openxmlformats.org/officeDocument/2006/relationships/slideLayout" Target="../slideLayouts/slideLayout1.xml"/><Relationship Id="rId3" Type="http://schemas.openxmlformats.org/officeDocument/2006/relationships/tags" Target="../tags/tag11.xml"/><Relationship Id="rId7" Type="http://schemas.openxmlformats.org/officeDocument/2006/relationships/tags" Target="../tags/tag15.xml"/><Relationship Id="rId12" Type="http://schemas.openxmlformats.org/officeDocument/2006/relationships/tags" Target="../tags/tag20.xml"/><Relationship Id="rId2" Type="http://schemas.openxmlformats.org/officeDocument/2006/relationships/tags" Target="../tags/tag10.xml"/><Relationship Id="rId16" Type="http://schemas.openxmlformats.org/officeDocument/2006/relationships/image" Target="../media/image23.svg"/><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tags" Target="../tags/tag19.xml"/><Relationship Id="rId5" Type="http://schemas.openxmlformats.org/officeDocument/2006/relationships/tags" Target="../tags/tag13.xml"/><Relationship Id="rId15" Type="http://schemas.openxmlformats.org/officeDocument/2006/relationships/image" Target="../media/image14.png"/><Relationship Id="rId10" Type="http://schemas.openxmlformats.org/officeDocument/2006/relationships/tags" Target="../tags/tag18.xml"/><Relationship Id="rId4" Type="http://schemas.openxmlformats.org/officeDocument/2006/relationships/tags" Target="../tags/tag12.xml"/><Relationship Id="rId9" Type="http://schemas.openxmlformats.org/officeDocument/2006/relationships/tags" Target="../tags/tag17.xml"/><Relationship Id="rId1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4.svg"/></Relationships>
</file>

<file path=ppt/slides/_rels/slide9.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svg"/><Relationship Id="rId9"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 0"/>
          <p:cNvSpPr txBox="1"/>
          <p:nvPr/>
        </p:nvSpPr>
        <p:spPr>
          <a:xfrm>
            <a:off x="1810512" y="2276856"/>
            <a:ext cx="11622024" cy="1517904"/>
          </a:xfrm>
          <a:prstGeom prst="rect">
            <a:avLst/>
          </a:prstGeom>
          <a:solidFill>
            <a:srgbClr val="FFFFFF">
              <a:alpha val="0"/>
            </a:srgbClr>
          </a:solidFill>
        </p:spPr>
        <p:txBody>
          <a:bodyPr wrap="square" lIns="0" tIns="0" rIns="0" bIns="0" rtlCol="0" anchor="ctr"/>
          <a:lstStyle/>
          <a:p>
            <a:pPr algn="ctr">
              <a:lnSpc>
                <a:spcPct val="100000"/>
              </a:lnSpc>
            </a:pPr>
            <a:r>
              <a:rPr lang="en-US" altLang="zh-CN" sz="4400" b="1" dirty="0">
                <a:solidFill>
                  <a:srgbClr val="031739"/>
                </a:solidFill>
                <a:latin typeface="微软雅黑" panose="020B0503020204020204" charset="-122"/>
                <a:ea typeface="微软雅黑" panose="020B0503020204020204" charset="-122"/>
                <a:cs typeface="Source Han Sans CN Regular" panose="020B0500000000000000" pitchFamily="34" charset="-120"/>
              </a:rPr>
              <a:t>Virtual Asset Custody System</a:t>
            </a:r>
          </a:p>
        </p:txBody>
      </p:sp>
      <p:sp>
        <p:nvSpPr>
          <p:cNvPr id="4" name="Text 1"/>
          <p:cNvSpPr txBox="1"/>
          <p:nvPr/>
        </p:nvSpPr>
        <p:spPr>
          <a:xfrm>
            <a:off x="3680460" y="3794760"/>
            <a:ext cx="7258685" cy="457200"/>
          </a:xfrm>
          <a:prstGeom prst="rect">
            <a:avLst/>
          </a:prstGeom>
          <a:solidFill>
            <a:srgbClr val="FFFFFF">
              <a:alpha val="0"/>
            </a:srgbClr>
          </a:solidFill>
        </p:spPr>
        <p:txBody>
          <a:bodyPr wrap="square" lIns="0" tIns="0" rIns="0" bIns="0" rtlCol="0" anchor="ctr"/>
          <a:lstStyle/>
          <a:p>
            <a:pPr algn="ctr">
              <a:lnSpc>
                <a:spcPct val="125000"/>
              </a:lnSpc>
            </a:pPr>
            <a:r>
              <a:rPr lang="en-US" altLang="zh-CN" sz="2400" dirty="0">
                <a:solidFill>
                  <a:srgbClr val="031739"/>
                </a:solidFill>
                <a:latin typeface="微软雅黑" panose="020B0503020204020204" charset="-122"/>
                <a:ea typeface="微软雅黑" panose="020B0503020204020204" charset="-122"/>
                <a:cs typeface="Source Han Sans CN Regular" panose="020B0500000000000000" pitchFamily="34" charset="-120"/>
              </a:rPr>
              <a:t>Secure and Efficient Digital Asset Management</a:t>
            </a:r>
          </a:p>
        </p:txBody>
      </p:sp>
      <p:pic>
        <p:nvPicPr>
          <p:cNvPr id="5" name="图片 4" descr="GifPay HK logo"/>
          <p:cNvPicPr>
            <a:picLocks noChangeAspect="1"/>
          </p:cNvPicPr>
          <p:nvPr/>
        </p:nvPicPr>
        <p:blipFill>
          <a:blip r:embed="rId4"/>
          <a:stretch>
            <a:fillRect/>
          </a:stretch>
        </p:blipFill>
        <p:spPr>
          <a:xfrm>
            <a:off x="6673850" y="255905"/>
            <a:ext cx="2157730" cy="812165"/>
          </a:xfrm>
          <a:prstGeom prst="rect">
            <a:avLst/>
          </a:prstGeom>
        </p:spPr>
      </p:pic>
      <p:pic>
        <p:nvPicPr>
          <p:cNvPr id="8" name="Image 0"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03072" y="547624"/>
            <a:ext cx="14100048" cy="228600"/>
          </a:xfrm>
          <a:prstGeom prst="rect">
            <a:avLst/>
          </a:prstGeom>
        </p:spPr>
      </p:pic>
      <p:pic>
        <p:nvPicPr>
          <p:cNvPr id="9" name="Image 0"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071952" y="6953885"/>
            <a:ext cx="3350168" cy="511810"/>
          </a:xfrm>
          <a:prstGeom prst="rect">
            <a:avLst/>
          </a:prstGeom>
          <a:effectLst>
            <a:reflection blurRad="6350" stA="50000" endA="300" endPos="55000" dir="5400000" sy="-100000" algn="bl" rotWithShape="0"/>
          </a:effectLst>
        </p:spPr>
      </p:pic>
      <p:sp>
        <p:nvSpPr>
          <p:cNvPr id="10" name="文本框 9"/>
          <p:cNvSpPr txBox="1"/>
          <p:nvPr/>
        </p:nvSpPr>
        <p:spPr>
          <a:xfrm>
            <a:off x="11281272" y="7020560"/>
            <a:ext cx="2927488" cy="307777"/>
          </a:xfrm>
          <a:prstGeom prst="rect">
            <a:avLst/>
          </a:prstGeom>
          <a:noFill/>
        </p:spPr>
        <p:txBody>
          <a:bodyPr wrap="square" rtlCol="0">
            <a:spAutoFit/>
          </a:bodyPr>
          <a:lstStyle/>
          <a:p>
            <a:r>
              <a:rPr lang="en-US" altLang="zh-TW" sz="1400" b="1" dirty="0">
                <a:solidFill>
                  <a:schemeClr val="bg1"/>
                </a:solidFill>
                <a:latin typeface="微软雅黑" panose="020B0503020204020204" charset="-122"/>
                <a:ea typeface="微软雅黑" panose="020B0503020204020204" charset="-122"/>
              </a:rPr>
              <a:t>Hong Kong </a:t>
            </a:r>
            <a:r>
              <a:rPr lang="en-US" altLang="zh-TW" sz="1400" b="1" dirty="0" err="1">
                <a:solidFill>
                  <a:schemeClr val="bg1"/>
                </a:solidFill>
                <a:latin typeface="微软雅黑" panose="020B0503020204020204" charset="-122"/>
                <a:ea typeface="微软雅黑" panose="020B0503020204020204" charset="-122"/>
              </a:rPr>
              <a:t>Gifpay</a:t>
            </a:r>
            <a:r>
              <a:rPr lang="en-US" altLang="zh-TW" sz="1400" b="1" dirty="0">
                <a:solidFill>
                  <a:schemeClr val="bg1"/>
                </a:solidFill>
                <a:latin typeface="微软雅黑" panose="020B0503020204020204" charset="-122"/>
                <a:ea typeface="微软雅黑" panose="020B0503020204020204" charset="-122"/>
              </a:rPr>
              <a:t> Technology</a:t>
            </a:r>
            <a:endParaRPr lang="zh-CN" altLang="en-US" sz="1400" b="1" dirty="0">
              <a:solidFill>
                <a:schemeClr val="bg1"/>
              </a:solidFill>
              <a:latin typeface="微软雅黑" panose="020B0503020204020204" charset="-122"/>
              <a:ea typeface="微软雅黑" panose="020B050302020402020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 0"/>
          <p:cNvSpPr txBox="1"/>
          <p:nvPr/>
        </p:nvSpPr>
        <p:spPr>
          <a:xfrm>
            <a:off x="1389888" y="466344"/>
            <a:ext cx="13048488" cy="850392"/>
          </a:xfrm>
          <a:prstGeom prst="rect">
            <a:avLst/>
          </a:prstGeom>
          <a:solidFill>
            <a:srgbClr val="FFFFFF">
              <a:alpha val="0"/>
            </a:srgbClr>
          </a:solidFill>
        </p:spPr>
        <p:txBody>
          <a:bodyPr wrap="square" lIns="0" tIns="0" rIns="0" bIns="0" rtlCol="0" anchor="ctr"/>
          <a:lstStyle/>
          <a:p>
            <a:pPr algn="l">
              <a:lnSpc>
                <a:spcPct val="125000"/>
              </a:lnSpc>
            </a:pPr>
            <a:r>
              <a:rPr lang="en-US" altLang="zh-CN" sz="2800" b="1" dirty="0">
                <a:solidFill>
                  <a:schemeClr val="tx2">
                    <a:lumMod val="50000"/>
                  </a:schemeClr>
                </a:solidFill>
                <a:latin typeface="微软雅黑" panose="020B0503020204020204" charset="-122"/>
                <a:ea typeface="微软雅黑" panose="020B0503020204020204" charset="-122"/>
                <a:cs typeface="Source Han Sans CN Regular" panose="020B0500000000000000" pitchFamily="34" charset="-120"/>
              </a:rPr>
              <a:t>Custody Zone Portal</a:t>
            </a:r>
          </a:p>
        </p:txBody>
      </p:sp>
      <p:pic>
        <p:nvPicPr>
          <p:cNvPr id="3"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7240" y="466344"/>
            <a:ext cx="612648" cy="859536"/>
          </a:xfrm>
          <a:prstGeom prst="rect">
            <a:avLst/>
          </a:prstGeom>
        </p:spPr>
      </p:pic>
      <p:sp>
        <p:nvSpPr>
          <p:cNvPr id="4" name="Text 1"/>
          <p:cNvSpPr txBox="1"/>
          <p:nvPr/>
        </p:nvSpPr>
        <p:spPr>
          <a:xfrm>
            <a:off x="1390015" y="2934970"/>
            <a:ext cx="4051300" cy="347345"/>
          </a:xfrm>
          <a:prstGeom prst="rect">
            <a:avLst/>
          </a:prstGeom>
          <a:solidFill>
            <a:srgbClr val="FFFFFF">
              <a:alpha val="0"/>
            </a:srgbClr>
          </a:solidFill>
        </p:spPr>
        <p:txBody>
          <a:bodyPr wrap="square" lIns="0" tIns="0" rIns="0" bIns="0" rtlCol="0" anchor="t"/>
          <a:lstStyle/>
          <a:p>
            <a:pPr algn="l">
              <a:lnSpc>
                <a:spcPct val="125000"/>
              </a:lnSpc>
            </a:pPr>
            <a:r>
              <a:rPr lang="en-US" altLang="zh-CN" sz="1600" dirty="0">
                <a:solidFill>
                  <a:srgbClr val="19191A"/>
                </a:solidFill>
                <a:latin typeface="微软雅黑" panose="020B0503020204020204" charset="-122"/>
                <a:ea typeface="微软雅黑" panose="020B0503020204020204" charset="-122"/>
                <a:cs typeface="Source Han Sans CN Regular" panose="020B0500000000000000" pitchFamily="34" charset="-120"/>
              </a:rPr>
              <a:t>Operations and management portal for partner clients.</a:t>
            </a:r>
          </a:p>
        </p:txBody>
      </p:sp>
      <p:sp>
        <p:nvSpPr>
          <p:cNvPr id="5" name="Text 2"/>
          <p:cNvSpPr txBox="1"/>
          <p:nvPr/>
        </p:nvSpPr>
        <p:spPr>
          <a:xfrm>
            <a:off x="1389888" y="2487168"/>
            <a:ext cx="3337560" cy="420624"/>
          </a:xfrm>
          <a:prstGeom prst="rect">
            <a:avLst/>
          </a:prstGeom>
          <a:solidFill>
            <a:srgbClr val="FFFFFF">
              <a:alpha val="0"/>
            </a:srgbClr>
          </a:solidFill>
        </p:spPr>
        <p:txBody>
          <a:bodyPr wrap="square" lIns="0" tIns="0" rIns="0" bIns="0" rtlCol="0" anchor="t"/>
          <a:lstStyle/>
          <a:p>
            <a:pPr algn="l">
              <a:lnSpc>
                <a:spcPct val="125000"/>
              </a:lnSpc>
            </a:pPr>
            <a:r>
              <a:rPr lang="en-US" altLang="zh-CN" b="1" dirty="0">
                <a:solidFill>
                  <a:schemeClr val="accent1">
                    <a:lumMod val="75000"/>
                  </a:schemeClr>
                </a:solidFill>
                <a:latin typeface="微软雅黑" panose="020B0503020204020204" charset="-122"/>
                <a:ea typeface="微软雅黑" panose="020B0503020204020204" charset="-122"/>
                <a:cs typeface="Source Han Sans CN Regular" panose="020B0500000000000000" pitchFamily="34" charset="-120"/>
              </a:rPr>
              <a:t>Positioning</a:t>
            </a:r>
          </a:p>
        </p:txBody>
      </p:sp>
      <p:sp>
        <p:nvSpPr>
          <p:cNvPr id="6" name="Text 3"/>
          <p:cNvSpPr txBox="1"/>
          <p:nvPr/>
        </p:nvSpPr>
        <p:spPr>
          <a:xfrm>
            <a:off x="1389888" y="3904488"/>
            <a:ext cx="3337560" cy="420624"/>
          </a:xfrm>
          <a:prstGeom prst="rect">
            <a:avLst/>
          </a:prstGeom>
          <a:solidFill>
            <a:srgbClr val="FFFFFF">
              <a:alpha val="0"/>
            </a:srgbClr>
          </a:solidFill>
        </p:spPr>
        <p:txBody>
          <a:bodyPr wrap="square" lIns="0" tIns="0" rIns="0" bIns="0" rtlCol="0" anchor="t"/>
          <a:lstStyle/>
          <a:p>
            <a:pPr algn="l">
              <a:lnSpc>
                <a:spcPct val="125000"/>
              </a:lnSpc>
            </a:pPr>
            <a:r>
              <a:rPr lang="en-US" altLang="zh-CN" b="1" dirty="0">
                <a:solidFill>
                  <a:schemeClr val="accent1">
                    <a:lumMod val="75000"/>
                  </a:schemeClr>
                </a:solidFill>
                <a:latin typeface="微软雅黑" panose="020B0503020204020204" charset="-122"/>
                <a:ea typeface="微软雅黑" panose="020B0503020204020204" charset="-122"/>
                <a:cs typeface="Source Han Sans CN Regular" panose="020B0500000000000000" pitchFamily="34" charset="-120"/>
              </a:rPr>
              <a:t>Core Functions</a:t>
            </a:r>
          </a:p>
        </p:txBody>
      </p:sp>
      <p:sp>
        <p:nvSpPr>
          <p:cNvPr id="7" name="Text 4"/>
          <p:cNvSpPr txBox="1"/>
          <p:nvPr/>
        </p:nvSpPr>
        <p:spPr>
          <a:xfrm>
            <a:off x="1289305" y="4434840"/>
            <a:ext cx="4546346" cy="3090545"/>
          </a:xfrm>
          <a:prstGeom prst="rect">
            <a:avLst/>
          </a:prstGeom>
          <a:solidFill>
            <a:srgbClr val="FFFFFF">
              <a:alpha val="0"/>
            </a:srgbClr>
          </a:solidFill>
        </p:spPr>
        <p:txBody>
          <a:bodyPr wrap="square" lIns="0" tIns="0" rIns="0" bIns="0" rtlCol="0" anchor="t"/>
          <a:lstStyle/>
          <a:p>
            <a:pPr marL="285750" indent="-285750" algn="l">
              <a:lnSpc>
                <a:spcPct val="105000"/>
              </a:lnSpc>
              <a:buSzPct val="100000"/>
              <a:buFont typeface="Arial" panose="020B0604020202020204" pitchFamily="34" charset="0"/>
              <a:buChar char="•"/>
            </a:pPr>
            <a:r>
              <a:rPr lang="en-US" altLang="zh-CN" sz="1600" dirty="0">
                <a:latin typeface="微软雅黑" panose="020B0503020204020204" charset="-122"/>
                <a:ea typeface="微软雅黑" panose="020B0503020204020204" charset="-122"/>
                <a:cs typeface="微软雅黑" panose="020B0503020204020204" charset="-122"/>
              </a:rPr>
              <a:t>Parameter configuration (chains, token types; Admin/operator/maker and checker roles and permissions configuration);</a:t>
            </a:r>
          </a:p>
          <a:p>
            <a:pPr marL="285750" indent="-285750" algn="l">
              <a:lnSpc>
                <a:spcPct val="105000"/>
              </a:lnSpc>
              <a:buSzPct val="100000"/>
              <a:buFont typeface="Arial" panose="020B0604020202020204" pitchFamily="34" charset="0"/>
              <a:buChar char="•"/>
            </a:pPr>
            <a:r>
              <a:rPr lang="en-US" altLang="zh-CN" sz="1600" dirty="0">
                <a:latin typeface="微软雅黑" panose="020B0503020204020204" charset="-122"/>
                <a:ea typeface="微软雅黑" panose="020B0503020204020204" charset="-122"/>
                <a:cs typeface="微软雅黑" panose="020B0503020204020204" charset="-122"/>
              </a:rPr>
              <a:t>Position management (position monitoring, position allocation);</a:t>
            </a:r>
          </a:p>
          <a:p>
            <a:pPr marL="285750" indent="-285750" algn="l">
              <a:lnSpc>
                <a:spcPct val="105000"/>
              </a:lnSpc>
              <a:buSzPct val="100000"/>
              <a:buFont typeface="Arial" panose="020B0604020202020204" pitchFamily="34" charset="0"/>
              <a:buChar char="•"/>
            </a:pPr>
            <a:r>
              <a:rPr lang="en-US" altLang="zh-CN" sz="1600" dirty="0">
                <a:latin typeface="微软雅黑" panose="020B0503020204020204" charset="-122"/>
                <a:ea typeface="微软雅黑" panose="020B0503020204020204" charset="-122"/>
                <a:cs typeface="微软雅黑" panose="020B0503020204020204" charset="-122"/>
              </a:rPr>
              <a:t>Asset inquiry (crypto asset dashboard);</a:t>
            </a:r>
          </a:p>
          <a:p>
            <a:pPr marL="285750" indent="-285750" algn="l">
              <a:lnSpc>
                <a:spcPct val="105000"/>
              </a:lnSpc>
              <a:buSzPct val="100000"/>
              <a:buFont typeface="Arial" panose="020B0604020202020204" pitchFamily="34" charset="0"/>
              <a:buChar char="•"/>
            </a:pPr>
            <a:r>
              <a:rPr lang="en-US" altLang="zh-CN" sz="1600" dirty="0">
                <a:latin typeface="微软雅黑" panose="020B0503020204020204" charset="-122"/>
                <a:ea typeface="微软雅黑" panose="020B0503020204020204" charset="-122"/>
                <a:cs typeface="微软雅黑" panose="020B0503020204020204" charset="-122"/>
              </a:rPr>
              <a:t>Transaction inquiry and accounting management (on-chain and off-chain reconciliation).</a:t>
            </a:r>
          </a:p>
        </p:txBody>
      </p:sp>
      <p:pic>
        <p:nvPicPr>
          <p:cNvPr id="18" name="Image 1"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86968" y="2551176"/>
            <a:ext cx="402336" cy="402336"/>
          </a:xfrm>
          <a:prstGeom prst="rect">
            <a:avLst/>
          </a:prstGeom>
        </p:spPr>
      </p:pic>
      <p:pic>
        <p:nvPicPr>
          <p:cNvPr id="19" name="Image 3"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86968" y="3922141"/>
            <a:ext cx="402336" cy="402336"/>
          </a:xfrm>
          <a:prstGeom prst="rect">
            <a:avLst/>
          </a:prstGeom>
        </p:spPr>
      </p:pic>
      <p:pic>
        <p:nvPicPr>
          <p:cNvPr id="10" name="图片 9">
            <a:extLst>
              <a:ext uri="{FF2B5EF4-FFF2-40B4-BE49-F238E27FC236}">
                <a16:creationId xmlns:a16="http://schemas.microsoft.com/office/drawing/2014/main" id="{49BB76B8-F3A2-620F-9736-877240F3FC49}"/>
              </a:ext>
            </a:extLst>
          </p:cNvPr>
          <p:cNvPicPr>
            <a:picLocks noChangeAspect="1"/>
          </p:cNvPicPr>
          <p:nvPr/>
        </p:nvPicPr>
        <p:blipFill>
          <a:blip r:embed="rId9"/>
          <a:stretch>
            <a:fillRect/>
          </a:stretch>
        </p:blipFill>
        <p:spPr>
          <a:xfrm>
            <a:off x="5980430" y="1265555"/>
            <a:ext cx="7407275" cy="3685540"/>
          </a:xfrm>
          <a:prstGeom prst="rect">
            <a:avLst/>
          </a:prstGeom>
        </p:spPr>
      </p:pic>
      <p:pic>
        <p:nvPicPr>
          <p:cNvPr id="11" name="图片 10">
            <a:extLst>
              <a:ext uri="{FF2B5EF4-FFF2-40B4-BE49-F238E27FC236}">
                <a16:creationId xmlns:a16="http://schemas.microsoft.com/office/drawing/2014/main" id="{27CB1B0A-EDDC-D273-1AAB-F983595FB94F}"/>
              </a:ext>
            </a:extLst>
          </p:cNvPr>
          <p:cNvPicPr>
            <a:picLocks noChangeAspect="1"/>
          </p:cNvPicPr>
          <p:nvPr/>
        </p:nvPicPr>
        <p:blipFill>
          <a:blip r:embed="rId10"/>
          <a:stretch>
            <a:fillRect/>
          </a:stretch>
        </p:blipFill>
        <p:spPr>
          <a:xfrm>
            <a:off x="6314440" y="4161155"/>
            <a:ext cx="8124190" cy="413956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 0"/>
          <p:cNvSpPr txBox="1"/>
          <p:nvPr/>
        </p:nvSpPr>
        <p:spPr>
          <a:xfrm>
            <a:off x="1389888" y="217424"/>
            <a:ext cx="13048488" cy="841248"/>
          </a:xfrm>
          <a:prstGeom prst="rect">
            <a:avLst/>
          </a:prstGeom>
          <a:solidFill>
            <a:srgbClr val="FFFFFF">
              <a:alpha val="0"/>
            </a:srgbClr>
          </a:solidFill>
        </p:spPr>
        <p:txBody>
          <a:bodyPr wrap="square" lIns="0" tIns="0" rIns="0" bIns="0" rtlCol="0" anchor="ctr"/>
          <a:lstStyle/>
          <a:p>
            <a:pPr>
              <a:lnSpc>
                <a:spcPct val="125000"/>
              </a:lnSpc>
            </a:pPr>
            <a:r>
              <a:rPr lang="en-US" altLang="zh-CN" sz="2800" b="1" dirty="0">
                <a:solidFill>
                  <a:srgbClr val="031739"/>
                </a:solidFill>
                <a:latin typeface="微软雅黑" panose="020B0503020204020204" charset="-122"/>
                <a:ea typeface="微软雅黑" panose="020B0503020204020204" charset="-122"/>
                <a:cs typeface="微软雅黑" panose="020B0503020204020204" charset="-122"/>
              </a:rPr>
              <a:t>Three-tier Wallet Architecture: Hot/Warm/Cold Wallets</a:t>
            </a:r>
          </a:p>
        </p:txBody>
      </p:sp>
      <p:sp>
        <p:nvSpPr>
          <p:cNvPr id="3" name="Text 1"/>
          <p:cNvSpPr txBox="1"/>
          <p:nvPr/>
        </p:nvSpPr>
        <p:spPr>
          <a:xfrm>
            <a:off x="1390015" y="1214120"/>
            <a:ext cx="12129770" cy="1957070"/>
          </a:xfrm>
          <a:prstGeom prst="rect">
            <a:avLst/>
          </a:prstGeom>
          <a:solidFill>
            <a:srgbClr val="FFFFFF">
              <a:alpha val="0"/>
            </a:srgbClr>
          </a:solidFill>
        </p:spPr>
        <p:txBody>
          <a:bodyPr wrap="square" lIns="0" tIns="0" rIns="0" bIns="0" rtlCol="0" anchor="t"/>
          <a:lstStyle/>
          <a:p>
            <a:pPr>
              <a:lnSpc>
                <a:spcPct val="105000"/>
              </a:lnSpc>
            </a:pPr>
            <a:r>
              <a:rPr lang="en-US" altLang="zh-CN" sz="1700" dirty="0">
                <a:solidFill>
                  <a:srgbClr val="19191A"/>
                </a:solidFill>
                <a:latin typeface="微软雅黑" panose="020B0503020204020204" charset="-122"/>
                <a:ea typeface="微软雅黑" panose="020B0503020204020204" charset="-122"/>
                <a:cs typeface="Source Han Sans CN Regular" panose="020B0500000000000000" pitchFamily="34" charset="-120"/>
              </a:rPr>
              <a:t>Zone-isolated wallet management: warm and hot wallets are isolated between zones; different zones are assigned different cold wallets to prevent fund commingling across zones. Each zone can have distinct parameters for fund consolidation, transfer limits, non-whitelist handling, etc. Zones may adopt different management approaches, and even different private key storage methods to meet compliance requirements in different regions</a:t>
            </a:r>
          </a:p>
        </p:txBody>
      </p:sp>
      <p:sp>
        <p:nvSpPr>
          <p:cNvPr id="4" name="Text 2"/>
          <p:cNvSpPr txBox="1"/>
          <p:nvPr/>
        </p:nvSpPr>
        <p:spPr>
          <a:xfrm>
            <a:off x="13002768" y="2368296"/>
            <a:ext cx="822960" cy="283464"/>
          </a:xfrm>
          <a:prstGeom prst="rect">
            <a:avLst/>
          </a:prstGeom>
          <a:solidFill>
            <a:srgbClr val="FFFFFF">
              <a:alpha val="0"/>
            </a:srgbClr>
          </a:solidFill>
        </p:spPr>
        <p:txBody>
          <a:bodyPr wrap="square" lIns="0" tIns="0" rIns="0" bIns="0" rtlCol="0" anchor="ctr"/>
          <a:lstStyle/>
          <a:p>
            <a:pPr>
              <a:lnSpc>
                <a:spcPct val="125000"/>
              </a:lnSpc>
            </a:pPr>
            <a:r>
              <a:rPr lang="en-US" sz="1500" b="1" dirty="0">
                <a:solidFill>
                  <a:srgbClr val="FFFFFF"/>
                </a:solidFill>
                <a:latin typeface="微软雅黑" panose="020B0503020204020204" charset="-122"/>
                <a:ea typeface="微软雅黑" panose="020B0503020204020204" charset="-122"/>
                <a:cs typeface="微软雅黑" panose="020B0503020204020204" charset="-122"/>
              </a:rPr>
              <a:t>对比项B</a:t>
            </a:r>
          </a:p>
        </p:txBody>
      </p:sp>
      <p:pic>
        <p:nvPicPr>
          <p:cNvPr id="5" name="Image 0" descr="preencoded.png"/>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777240" y="208280"/>
            <a:ext cx="612648" cy="859536"/>
          </a:xfrm>
          <a:prstGeom prst="rect">
            <a:avLst/>
          </a:prstGeom>
        </p:spPr>
      </p:pic>
      <p:sp>
        <p:nvSpPr>
          <p:cNvPr id="6" name="Shape 3"/>
          <p:cNvSpPr/>
          <p:nvPr>
            <p:custDataLst>
              <p:tags r:id="rId1"/>
            </p:custDataLst>
          </p:nvPr>
        </p:nvSpPr>
        <p:spPr>
          <a:xfrm>
            <a:off x="6181344" y="3246120"/>
            <a:ext cx="530352" cy="530352"/>
          </a:xfrm>
          <a:prstGeom prst="ellipse">
            <a:avLst/>
          </a:prstGeom>
          <a:solidFill>
            <a:schemeClr val="accent1">
              <a:lumMod val="75000"/>
            </a:schemeClr>
          </a:solidFill>
          <a:effectLst>
            <a:outerShdw blurRad="101600" dist="50800" dir="16200000" algn="bl" rotWithShape="0">
              <a:srgbClr val="000000">
                <a:alpha val="0"/>
              </a:srgbClr>
            </a:outerShdw>
          </a:effectLst>
        </p:spPr>
        <p:txBody>
          <a:bodyPr/>
          <a:lstStyle/>
          <a:p>
            <a:endParaRPr lang="zh-CN" altLang="en-US" sz="1400"/>
          </a:p>
        </p:txBody>
      </p:sp>
      <p:sp>
        <p:nvSpPr>
          <p:cNvPr id="7" name="Shape 4"/>
          <p:cNvSpPr/>
          <p:nvPr>
            <p:custDataLst>
              <p:tags r:id="rId2"/>
            </p:custDataLst>
          </p:nvPr>
        </p:nvSpPr>
        <p:spPr>
          <a:xfrm>
            <a:off x="1453896" y="3236976"/>
            <a:ext cx="530352" cy="530352"/>
          </a:xfrm>
          <a:prstGeom prst="ellipse">
            <a:avLst/>
          </a:prstGeom>
          <a:solidFill>
            <a:schemeClr val="accent1">
              <a:lumMod val="75000"/>
            </a:schemeClr>
          </a:solidFill>
          <a:effectLst>
            <a:outerShdw blurRad="101600" dist="50800" dir="16200000" algn="bl" rotWithShape="0">
              <a:srgbClr val="000000">
                <a:alpha val="0"/>
              </a:srgbClr>
            </a:outerShdw>
          </a:effectLst>
        </p:spPr>
        <p:txBody>
          <a:bodyPr/>
          <a:lstStyle/>
          <a:p>
            <a:endParaRPr lang="zh-CN" altLang="en-US" sz="1400"/>
          </a:p>
        </p:txBody>
      </p:sp>
      <p:sp>
        <p:nvSpPr>
          <p:cNvPr id="8" name="Shape 5"/>
          <p:cNvSpPr/>
          <p:nvPr>
            <p:custDataLst>
              <p:tags r:id="rId3"/>
            </p:custDataLst>
          </p:nvPr>
        </p:nvSpPr>
        <p:spPr>
          <a:xfrm>
            <a:off x="1453896" y="5980176"/>
            <a:ext cx="530352" cy="530352"/>
          </a:xfrm>
          <a:prstGeom prst="ellipse">
            <a:avLst/>
          </a:prstGeom>
          <a:solidFill>
            <a:schemeClr val="accent1">
              <a:lumMod val="75000"/>
            </a:schemeClr>
          </a:solidFill>
          <a:effectLst>
            <a:outerShdw blurRad="101600" dist="50800" dir="16200000" algn="bl" rotWithShape="0">
              <a:srgbClr val="000000">
                <a:alpha val="0"/>
              </a:srgbClr>
            </a:outerShdw>
          </a:effectLst>
        </p:spPr>
        <p:txBody>
          <a:bodyPr/>
          <a:lstStyle/>
          <a:p>
            <a:endParaRPr lang="zh-CN" altLang="en-US" sz="1400"/>
          </a:p>
        </p:txBody>
      </p:sp>
      <p:pic>
        <p:nvPicPr>
          <p:cNvPr id="9" name="Image 1" descr="preencoded.png"/>
          <p:cNvPicPr>
            <a:picLocks noChangeAspect="1"/>
          </p:cNvPicPr>
          <p:nvPr>
            <p:custDataLst>
              <p:tags r:id="rId4"/>
            </p:custDataLst>
          </p:nvPr>
        </p:nvPicPr>
        <p:blipFill>
          <a:blip r:embed="rId17">
            <a:extLst>
              <a:ext uri="{96DAC541-7B7A-43D3-8B79-37D633B846F1}">
                <asvg:svgBlip xmlns:asvg="http://schemas.microsoft.com/office/drawing/2016/SVG/main" r:embed="rId18"/>
              </a:ext>
            </a:extLst>
          </a:blip>
          <a:stretch>
            <a:fillRect/>
          </a:stretch>
        </p:blipFill>
        <p:spPr>
          <a:xfrm>
            <a:off x="6281928" y="3346704"/>
            <a:ext cx="320040" cy="320040"/>
          </a:xfrm>
          <a:prstGeom prst="rect">
            <a:avLst/>
          </a:prstGeom>
        </p:spPr>
      </p:pic>
      <p:pic>
        <p:nvPicPr>
          <p:cNvPr id="10" name="Image 2" descr="preencoded.png"/>
          <p:cNvPicPr>
            <a:picLocks noChangeAspect="1"/>
          </p:cNvPicPr>
          <p:nvPr>
            <p:custDataLst>
              <p:tags r:id="rId5"/>
            </p:custDataLst>
          </p:nvPr>
        </p:nvPicPr>
        <p:blipFill>
          <a:blip r:embed="rId19">
            <a:extLst>
              <a:ext uri="{96DAC541-7B7A-43D3-8B79-37D633B846F1}">
                <asvg:svgBlip xmlns:asvg="http://schemas.microsoft.com/office/drawing/2016/SVG/main" r:embed="rId20"/>
              </a:ext>
            </a:extLst>
          </a:blip>
          <a:stretch>
            <a:fillRect/>
          </a:stretch>
        </p:blipFill>
        <p:spPr>
          <a:xfrm>
            <a:off x="1563624" y="6080760"/>
            <a:ext cx="320040" cy="320040"/>
          </a:xfrm>
          <a:prstGeom prst="rect">
            <a:avLst/>
          </a:prstGeom>
        </p:spPr>
      </p:pic>
      <p:sp>
        <p:nvSpPr>
          <p:cNvPr id="11" name="Text 6"/>
          <p:cNvSpPr txBox="1"/>
          <p:nvPr>
            <p:custDataLst>
              <p:tags r:id="rId6"/>
            </p:custDataLst>
          </p:nvPr>
        </p:nvSpPr>
        <p:spPr>
          <a:xfrm>
            <a:off x="2111375" y="3844290"/>
            <a:ext cx="3903835" cy="1395095"/>
          </a:xfrm>
          <a:prstGeom prst="rect">
            <a:avLst/>
          </a:prstGeom>
          <a:solidFill>
            <a:srgbClr val="FFFFFF">
              <a:alpha val="0"/>
            </a:srgbClr>
          </a:solidFill>
        </p:spPr>
        <p:txBody>
          <a:bodyPr wrap="square" lIns="0" tIns="0" rIns="0" bIns="0" rtlCol="0" anchor="t"/>
          <a:lstStyle/>
          <a:p>
            <a:pPr>
              <a:lnSpc>
                <a:spcPct val="115000"/>
              </a:lnSpc>
            </a:pPr>
            <a:r>
              <a:rPr lang="en-US" altLang="zh-CN" sz="1400" dirty="0">
                <a:solidFill>
                  <a:srgbClr val="19191A"/>
                </a:solidFill>
                <a:latin typeface="微软雅黑" panose="020B0503020204020204" charset="-122"/>
                <a:ea typeface="微软雅黑" panose="020B0503020204020204" charset="-122"/>
                <a:cs typeface="Source Han Sans CN Regular" panose="020B0500000000000000" pitchFamily="34" charset="-120"/>
              </a:rPr>
              <a:t>Continuously connected digital asset storage; private keys stored online, providing instant transaction capability.</a:t>
            </a:r>
          </a:p>
          <a:p>
            <a:pPr>
              <a:lnSpc>
                <a:spcPct val="115000"/>
              </a:lnSpc>
            </a:pPr>
            <a:r>
              <a:rPr lang="en-US" altLang="zh-CN" sz="1400" dirty="0">
                <a:solidFill>
                  <a:srgbClr val="19191A"/>
                </a:solidFill>
                <a:latin typeface="微软雅黑" panose="020B0503020204020204" charset="-122"/>
                <a:ea typeface="微软雅黑" panose="020B0503020204020204" charset="-122"/>
                <a:cs typeface="Source Han Sans CN Regular" panose="020B0500000000000000" pitchFamily="34" charset="-120"/>
              </a:rPr>
              <a:t>Suitable for small, high-frequency daily transactions, prioritizing</a:t>
            </a:r>
          </a:p>
          <a:p>
            <a:pPr>
              <a:lnSpc>
                <a:spcPct val="115000"/>
              </a:lnSpc>
            </a:pPr>
            <a:r>
              <a:rPr lang="en-US" altLang="zh-CN" sz="1400" dirty="0">
                <a:solidFill>
                  <a:srgbClr val="19191A"/>
                </a:solidFill>
                <a:latin typeface="微软雅黑" panose="020B0503020204020204" charset="-122"/>
                <a:ea typeface="微软雅黑" panose="020B0503020204020204" charset="-122"/>
                <a:cs typeface="Source Han Sans CN Regular" panose="020B0500000000000000" pitchFamily="34" charset="-120"/>
              </a:rPr>
              <a:t>convenience.</a:t>
            </a:r>
          </a:p>
        </p:txBody>
      </p:sp>
      <p:sp>
        <p:nvSpPr>
          <p:cNvPr id="12" name="Text 7"/>
          <p:cNvSpPr txBox="1"/>
          <p:nvPr>
            <p:custDataLst>
              <p:tags r:id="rId7"/>
            </p:custDataLst>
          </p:nvPr>
        </p:nvSpPr>
        <p:spPr>
          <a:xfrm>
            <a:off x="2103120" y="3172968"/>
            <a:ext cx="4151376" cy="530352"/>
          </a:xfrm>
          <a:prstGeom prst="rect">
            <a:avLst/>
          </a:prstGeom>
          <a:solidFill>
            <a:srgbClr val="FFFFFF">
              <a:alpha val="0"/>
            </a:srgbClr>
          </a:solidFill>
        </p:spPr>
        <p:txBody>
          <a:bodyPr wrap="square" lIns="0" tIns="0" rIns="0" bIns="0" rtlCol="0" anchor="b"/>
          <a:lstStyle/>
          <a:p>
            <a:pPr>
              <a:lnSpc>
                <a:spcPct val="125000"/>
              </a:lnSpc>
            </a:pPr>
            <a:r>
              <a:rPr lang="en-US" altLang="zh-CN" b="1" dirty="0">
                <a:solidFill>
                  <a:schemeClr val="accent1">
                    <a:lumMod val="75000"/>
                  </a:schemeClr>
                </a:solidFill>
                <a:latin typeface="微软雅黑" panose="020B0503020204020204" charset="-122"/>
                <a:ea typeface="微软雅黑" panose="020B0503020204020204" charset="-122"/>
                <a:cs typeface="Source Han Sans CN Regular" panose="020B0500000000000000" pitchFamily="34" charset="-120"/>
              </a:rPr>
              <a:t>Hot Wallet</a:t>
            </a:r>
          </a:p>
        </p:txBody>
      </p:sp>
      <p:sp>
        <p:nvSpPr>
          <p:cNvPr id="14" name="Text 9"/>
          <p:cNvSpPr txBox="1"/>
          <p:nvPr>
            <p:custDataLst>
              <p:tags r:id="rId8"/>
            </p:custDataLst>
          </p:nvPr>
        </p:nvSpPr>
        <p:spPr>
          <a:xfrm>
            <a:off x="6821424" y="3172968"/>
            <a:ext cx="4123944" cy="493776"/>
          </a:xfrm>
          <a:prstGeom prst="rect">
            <a:avLst/>
          </a:prstGeom>
          <a:solidFill>
            <a:srgbClr val="FFFFFF">
              <a:alpha val="0"/>
            </a:srgbClr>
          </a:solidFill>
        </p:spPr>
        <p:txBody>
          <a:bodyPr wrap="square" lIns="0" tIns="0" rIns="0" bIns="0" rtlCol="0" anchor="b"/>
          <a:lstStyle/>
          <a:p>
            <a:pPr>
              <a:lnSpc>
                <a:spcPct val="125000"/>
              </a:lnSpc>
            </a:pPr>
            <a:r>
              <a:rPr lang="en-US" altLang="zh-CN" b="1" dirty="0">
                <a:solidFill>
                  <a:schemeClr val="accent1">
                    <a:lumMod val="75000"/>
                  </a:schemeClr>
                </a:solidFill>
                <a:latin typeface="微软雅黑" panose="020B0503020204020204" charset="-122"/>
                <a:ea typeface="微软雅黑" panose="020B0503020204020204" charset="-122"/>
                <a:cs typeface="Source Han Sans CN Regular" panose="020B0500000000000000" pitchFamily="34" charset="-120"/>
              </a:rPr>
              <a:t>Warm Wallet</a:t>
            </a:r>
          </a:p>
        </p:txBody>
      </p:sp>
      <p:sp>
        <p:nvSpPr>
          <p:cNvPr id="15" name="Text 10"/>
          <p:cNvSpPr txBox="1"/>
          <p:nvPr>
            <p:custDataLst>
              <p:tags r:id="rId9"/>
            </p:custDataLst>
          </p:nvPr>
        </p:nvSpPr>
        <p:spPr>
          <a:xfrm>
            <a:off x="2139950" y="6602095"/>
            <a:ext cx="4293901" cy="1033145"/>
          </a:xfrm>
          <a:prstGeom prst="rect">
            <a:avLst/>
          </a:prstGeom>
          <a:solidFill>
            <a:srgbClr val="FFFFFF">
              <a:alpha val="0"/>
            </a:srgbClr>
          </a:solidFill>
        </p:spPr>
        <p:txBody>
          <a:bodyPr wrap="square" lIns="0" tIns="0" rIns="0" bIns="0" rtlCol="0" anchor="t"/>
          <a:lstStyle/>
          <a:p>
            <a:pPr>
              <a:lnSpc>
                <a:spcPct val="105000"/>
              </a:lnSpc>
            </a:pPr>
            <a:r>
              <a:rPr lang="en-US" altLang="zh-CN" sz="1400" dirty="0">
                <a:solidFill>
                  <a:srgbClr val="333333"/>
                </a:solidFill>
                <a:highlight>
                  <a:srgbClr val="FFFFFF"/>
                </a:highlight>
                <a:latin typeface="微软雅黑" panose="020B0503020204020204" charset="-122"/>
                <a:ea typeface="微软雅黑" panose="020B0503020204020204" charset="-122"/>
                <a:cs typeface="Source Han Sans CN Regular" panose="020B0500000000000000" pitchFamily="34" charset="-120"/>
              </a:rPr>
              <a:t>Fully offline storage system; private keys never touch the network. </a:t>
            </a:r>
          </a:p>
          <a:p>
            <a:pPr>
              <a:lnSpc>
                <a:spcPct val="105000"/>
              </a:lnSpc>
            </a:pPr>
            <a:r>
              <a:rPr lang="en-US" altLang="zh-CN" sz="1400" dirty="0">
                <a:solidFill>
                  <a:srgbClr val="333333"/>
                </a:solidFill>
                <a:highlight>
                  <a:srgbClr val="FFFFFF"/>
                </a:highlight>
                <a:latin typeface="微软雅黑" panose="020B0503020204020204" charset="-122"/>
                <a:ea typeface="微软雅黑" panose="020B0503020204020204" charset="-122"/>
                <a:cs typeface="Source Han Sans CN Regular" panose="020B0500000000000000" pitchFamily="34" charset="-120"/>
              </a:rPr>
              <a:t>Suitable for large, long-term storage, prioritizing security.</a:t>
            </a:r>
            <a:endParaRPr lang="zh-CN" altLang="en-US" sz="1400" dirty="0">
              <a:solidFill>
                <a:srgbClr val="333333"/>
              </a:solidFill>
              <a:highlight>
                <a:srgbClr val="FFFFFF"/>
              </a:highlight>
              <a:latin typeface="微软雅黑" panose="020B0503020204020204" charset="-122"/>
              <a:ea typeface="微软雅黑" panose="020B0503020204020204" charset="-122"/>
              <a:cs typeface="Source Han Sans CN Regular" panose="020B0500000000000000" pitchFamily="34" charset="-120"/>
            </a:endParaRPr>
          </a:p>
        </p:txBody>
      </p:sp>
      <p:sp>
        <p:nvSpPr>
          <p:cNvPr id="16" name="Text 11"/>
          <p:cNvSpPr txBox="1"/>
          <p:nvPr>
            <p:custDataLst>
              <p:tags r:id="rId10"/>
            </p:custDataLst>
          </p:nvPr>
        </p:nvSpPr>
        <p:spPr>
          <a:xfrm>
            <a:off x="2148840" y="5907024"/>
            <a:ext cx="4023360" cy="530352"/>
          </a:xfrm>
          <a:prstGeom prst="rect">
            <a:avLst/>
          </a:prstGeom>
          <a:solidFill>
            <a:srgbClr val="FFFFFF">
              <a:alpha val="0"/>
            </a:srgbClr>
          </a:solidFill>
        </p:spPr>
        <p:txBody>
          <a:bodyPr wrap="square" lIns="0" tIns="0" rIns="0" bIns="0" rtlCol="0" anchor="b"/>
          <a:lstStyle/>
          <a:p>
            <a:pPr>
              <a:lnSpc>
                <a:spcPct val="125000"/>
              </a:lnSpc>
            </a:pPr>
            <a:r>
              <a:rPr lang="en-US" altLang="zh-CN" b="1" dirty="0">
                <a:solidFill>
                  <a:schemeClr val="accent1">
                    <a:lumMod val="75000"/>
                  </a:schemeClr>
                </a:solidFill>
                <a:latin typeface="微软雅黑" panose="020B0503020204020204" charset="-122"/>
                <a:ea typeface="微软雅黑" panose="020B0503020204020204" charset="-122"/>
                <a:cs typeface="Source Han Sans CN Regular" panose="020B0500000000000000" pitchFamily="34" charset="-120"/>
              </a:rPr>
              <a:t>Cold Wallet</a:t>
            </a:r>
          </a:p>
        </p:txBody>
      </p:sp>
      <p:pic>
        <p:nvPicPr>
          <p:cNvPr id="17" name="Image 3" descr="preencoded.png"/>
          <p:cNvPicPr>
            <a:picLocks noChangeAspect="1"/>
          </p:cNvPicPr>
          <p:nvPr>
            <p:custDataLst>
              <p:tags r:id="rId11"/>
            </p:custDataLst>
          </p:nvPr>
        </p:nvPicPr>
        <p:blipFill>
          <a:blip r:embed="rId21">
            <a:extLst>
              <a:ext uri="{96DAC541-7B7A-43D3-8B79-37D633B846F1}">
                <asvg:svgBlip xmlns:asvg="http://schemas.microsoft.com/office/drawing/2016/SVG/main" r:embed="rId22"/>
              </a:ext>
            </a:extLst>
          </a:blip>
          <a:stretch>
            <a:fillRect/>
          </a:stretch>
        </p:blipFill>
        <p:spPr>
          <a:xfrm>
            <a:off x="1563624" y="3346704"/>
            <a:ext cx="320040" cy="320040"/>
          </a:xfrm>
          <a:prstGeom prst="rect">
            <a:avLst/>
          </a:prstGeom>
        </p:spPr>
      </p:pic>
      <p:pic>
        <p:nvPicPr>
          <p:cNvPr id="18" name="Image 4" descr="preencoded.png"/>
          <p:cNvPicPr>
            <a:picLocks noChangeAspect="1"/>
          </p:cNvPicPr>
          <p:nvPr/>
        </p:nvPicPr>
        <p:blipFill>
          <a:blip r:embed="rId23"/>
          <a:srcRect l="35221" r="35180"/>
          <a:stretch>
            <a:fillRect/>
          </a:stretch>
        </p:blipFill>
        <p:spPr>
          <a:xfrm>
            <a:off x="11164570" y="2523490"/>
            <a:ext cx="2704465" cy="5848350"/>
          </a:xfrm>
          <a:prstGeom prst="rect">
            <a:avLst/>
          </a:prstGeom>
        </p:spPr>
      </p:pic>
      <p:sp>
        <p:nvSpPr>
          <p:cNvPr id="19" name="Text 6"/>
          <p:cNvSpPr txBox="1"/>
          <p:nvPr>
            <p:custDataLst>
              <p:tags r:id="rId12"/>
            </p:custDataLst>
          </p:nvPr>
        </p:nvSpPr>
        <p:spPr>
          <a:xfrm>
            <a:off x="6834505" y="3837940"/>
            <a:ext cx="4173075" cy="1395095"/>
          </a:xfrm>
          <a:prstGeom prst="rect">
            <a:avLst/>
          </a:prstGeom>
          <a:solidFill>
            <a:srgbClr val="FFFFFF">
              <a:alpha val="0"/>
            </a:srgbClr>
          </a:solidFill>
        </p:spPr>
        <p:txBody>
          <a:bodyPr wrap="square" lIns="0" tIns="0" rIns="0" bIns="0" rtlCol="0" anchor="t"/>
          <a:lstStyle/>
          <a:p>
            <a:pPr>
              <a:lnSpc>
                <a:spcPct val="115000"/>
              </a:lnSpc>
            </a:pPr>
            <a:r>
              <a:rPr lang="en-US" altLang="zh-CN" sz="1400" dirty="0">
                <a:solidFill>
                  <a:srgbClr val="333333"/>
                </a:solidFill>
                <a:highlight>
                  <a:srgbClr val="FFFFFF"/>
                </a:highlight>
                <a:latin typeface="微软雅黑" panose="020B0503020204020204" charset="-122"/>
                <a:ea typeface="微软雅黑" panose="020B0503020204020204" charset="-122"/>
                <a:cs typeface="Source Han Sans CN Regular" panose="020B0500000000000000" pitchFamily="34" charset="-120"/>
                <a:sym typeface="+mn-ea"/>
              </a:rPr>
              <a:t>Online storage</a:t>
            </a:r>
            <a:r>
              <a:rPr lang="en-US" altLang="zh-CN" sz="1400" dirty="0">
                <a:solidFill>
                  <a:srgbClr val="19191A"/>
                </a:solidFill>
                <a:latin typeface="微软雅黑" panose="020B0503020204020204" charset="-122"/>
                <a:ea typeface="微软雅黑" panose="020B0503020204020204" charset="-122"/>
                <a:cs typeface="Source Han Sans CN Regular" panose="020B0500000000000000" pitchFamily="34" charset="-120"/>
              </a:rPr>
              <a:t> solution that balances security and convenience through multisig or delayed transaction mechanisms. </a:t>
            </a:r>
          </a:p>
          <a:p>
            <a:pPr>
              <a:lnSpc>
                <a:spcPct val="115000"/>
              </a:lnSpc>
            </a:pPr>
            <a:r>
              <a:rPr lang="en-US" altLang="zh-CN" sz="1400" dirty="0">
                <a:solidFill>
                  <a:srgbClr val="19191A"/>
                </a:solidFill>
                <a:latin typeface="微软雅黑" panose="020B0503020204020204" charset="-122"/>
                <a:ea typeface="微软雅黑" panose="020B0503020204020204" charset="-122"/>
                <a:cs typeface="Source Han Sans CN Regular" panose="020B0500000000000000" pitchFamily="34" charset="-120"/>
              </a:rPr>
              <a:t>Suitable for institutional or team mid-to-high-frequency, medium-amount management, balancing security and efficiency.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 0"/>
          <p:cNvSpPr txBox="1"/>
          <p:nvPr/>
        </p:nvSpPr>
        <p:spPr>
          <a:xfrm>
            <a:off x="1389888" y="39624"/>
            <a:ext cx="9363456" cy="841248"/>
          </a:xfrm>
          <a:prstGeom prst="rect">
            <a:avLst/>
          </a:prstGeom>
          <a:solidFill>
            <a:srgbClr val="FFFFFF">
              <a:alpha val="0"/>
            </a:srgbClr>
          </a:solidFill>
        </p:spPr>
        <p:txBody>
          <a:bodyPr wrap="square" lIns="0" tIns="0" rIns="0" bIns="0" rtlCol="0" anchor="ctr"/>
          <a:lstStyle/>
          <a:p>
            <a:pPr>
              <a:lnSpc>
                <a:spcPct val="125000"/>
              </a:lnSpc>
            </a:pPr>
            <a:r>
              <a:rPr lang="en-US" altLang="zh-CN" sz="2800" b="1" dirty="0">
                <a:solidFill>
                  <a:srgbClr val="031739"/>
                </a:solidFill>
                <a:latin typeface="微软雅黑" panose="020B0503020204020204" charset="-122"/>
                <a:ea typeface="微软雅黑" panose="020B0503020204020204" charset="-122"/>
                <a:cs typeface="Source Han Sans CN Regular" panose="020B0500000000000000" pitchFamily="34" charset="-120"/>
              </a:rPr>
              <a:t>Crypto Asset Custody Platform</a:t>
            </a:r>
          </a:p>
        </p:txBody>
      </p:sp>
      <p:pic>
        <p:nvPicPr>
          <p:cNvPr id="3"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7240" y="30480"/>
            <a:ext cx="612648" cy="859536"/>
          </a:xfrm>
          <a:prstGeom prst="rect">
            <a:avLst/>
          </a:prstGeom>
        </p:spPr>
      </p:pic>
      <p:sp>
        <p:nvSpPr>
          <p:cNvPr id="4" name="Text 1"/>
          <p:cNvSpPr txBox="1"/>
          <p:nvPr/>
        </p:nvSpPr>
        <p:spPr>
          <a:xfrm>
            <a:off x="1390015" y="890270"/>
            <a:ext cx="12647295" cy="905510"/>
          </a:xfrm>
          <a:prstGeom prst="rect">
            <a:avLst/>
          </a:prstGeom>
          <a:solidFill>
            <a:srgbClr val="FFFFFF">
              <a:alpha val="0"/>
            </a:srgbClr>
          </a:solidFill>
        </p:spPr>
        <p:txBody>
          <a:bodyPr wrap="square" lIns="0" tIns="0" rIns="0" bIns="0" rtlCol="0" anchor="t"/>
          <a:lstStyle/>
          <a:p>
            <a:pPr>
              <a:lnSpc>
                <a:spcPct val="125000"/>
              </a:lnSpc>
            </a:pPr>
            <a:r>
              <a:rPr lang="en-US" altLang="zh-CN" sz="1700" dirty="0">
                <a:solidFill>
                  <a:srgbClr val="333333"/>
                </a:solidFill>
                <a:highlight>
                  <a:srgbClr val="FFFFFF"/>
                </a:highlight>
                <a:latin typeface="微软雅黑" panose="020B0503020204020204" charset="-122"/>
                <a:ea typeface="微软雅黑" panose="020B0503020204020204" charset="-122"/>
                <a:cs typeface="微软雅黑" panose="020B0503020204020204" charset="-122"/>
              </a:rPr>
              <a:t>The crypto asset custody platform is one of the core systems of digital finance. It integrates KYA (Know Your Address) and KYT (Know Your Transaction) and provides flexible API interfaces. Main functions:</a:t>
            </a:r>
          </a:p>
        </p:txBody>
      </p:sp>
      <p:pic>
        <p:nvPicPr>
          <p:cNvPr id="5" name="Image 1"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86968" y="1804416"/>
            <a:ext cx="402336" cy="402336"/>
          </a:xfrm>
          <a:prstGeom prst="rect">
            <a:avLst/>
          </a:prstGeom>
        </p:spPr>
      </p:pic>
      <p:pic>
        <p:nvPicPr>
          <p:cNvPr id="6" name="Image 2"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687568" y="1804416"/>
            <a:ext cx="402336" cy="402336"/>
          </a:xfrm>
          <a:prstGeom prst="rect">
            <a:avLst/>
          </a:prstGeom>
        </p:spPr>
      </p:pic>
      <p:pic>
        <p:nvPicPr>
          <p:cNvPr id="7" name="Image 3" descr="preencoded.png"/>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86968" y="3761453"/>
            <a:ext cx="402336" cy="402336"/>
          </a:xfrm>
          <a:prstGeom prst="rect">
            <a:avLst/>
          </a:prstGeom>
        </p:spPr>
      </p:pic>
      <p:pic>
        <p:nvPicPr>
          <p:cNvPr id="8" name="Image 4" descr="preencoded.png"/>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687568" y="3795489"/>
            <a:ext cx="402336" cy="402336"/>
          </a:xfrm>
          <a:prstGeom prst="rect">
            <a:avLst/>
          </a:prstGeom>
        </p:spPr>
      </p:pic>
      <p:pic>
        <p:nvPicPr>
          <p:cNvPr id="9" name="Image 5" descr="preencoded.png"/>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84936" y="5991540"/>
            <a:ext cx="402336" cy="402336"/>
          </a:xfrm>
          <a:prstGeom prst="rect">
            <a:avLst/>
          </a:prstGeom>
        </p:spPr>
      </p:pic>
      <p:sp>
        <p:nvSpPr>
          <p:cNvPr id="10" name="Text 2"/>
          <p:cNvSpPr txBox="1"/>
          <p:nvPr/>
        </p:nvSpPr>
        <p:spPr>
          <a:xfrm>
            <a:off x="1389888" y="1900554"/>
            <a:ext cx="3995928" cy="342011"/>
          </a:xfrm>
          <a:prstGeom prst="rect">
            <a:avLst/>
          </a:prstGeom>
          <a:solidFill>
            <a:srgbClr val="FFFFFF">
              <a:alpha val="0"/>
            </a:srgbClr>
          </a:solidFill>
        </p:spPr>
        <p:txBody>
          <a:bodyPr wrap="square" lIns="0" tIns="0" rIns="0" bIns="0" rtlCol="0" anchor="t"/>
          <a:lstStyle/>
          <a:p>
            <a:pPr>
              <a:lnSpc>
                <a:spcPct val="85000"/>
              </a:lnSpc>
            </a:pPr>
            <a:r>
              <a:rPr lang="en-US" altLang="zh-CN" sz="1600" b="1" dirty="0">
                <a:solidFill>
                  <a:schemeClr val="accent1">
                    <a:lumMod val="75000"/>
                  </a:schemeClr>
                </a:solidFill>
                <a:latin typeface="微软雅黑" panose="020B0503020204020204" charset="-122"/>
                <a:ea typeface="微软雅黑" panose="020B0503020204020204" charset="-122"/>
                <a:cs typeface="Source Han Sans CN Regular" panose="020B0500000000000000" pitchFamily="34" charset="-120"/>
              </a:rPr>
              <a:t>Centralized Custody of Crypto Wallets</a:t>
            </a:r>
          </a:p>
        </p:txBody>
      </p:sp>
      <p:sp>
        <p:nvSpPr>
          <p:cNvPr id="11" name="Text 3"/>
          <p:cNvSpPr txBox="1"/>
          <p:nvPr/>
        </p:nvSpPr>
        <p:spPr>
          <a:xfrm>
            <a:off x="1390015" y="2340610"/>
            <a:ext cx="3991610" cy="1637030"/>
          </a:xfrm>
          <a:prstGeom prst="rect">
            <a:avLst/>
          </a:prstGeom>
          <a:solidFill>
            <a:srgbClr val="FFFFFF">
              <a:alpha val="0"/>
            </a:srgbClr>
          </a:solidFill>
        </p:spPr>
        <p:txBody>
          <a:bodyPr wrap="square" lIns="0" tIns="0" rIns="0" bIns="0" rtlCol="0" anchor="t"/>
          <a:lstStyle/>
          <a:p>
            <a:pPr>
              <a:lnSpc>
                <a:spcPct val="105000"/>
              </a:lnSpc>
            </a:pPr>
            <a:r>
              <a:rPr lang="en-US" altLang="zh-CN" sz="1400" dirty="0">
                <a:solidFill>
                  <a:srgbClr val="19191A"/>
                </a:solidFill>
                <a:latin typeface="微软雅黑" panose="020B0503020204020204" charset="-122"/>
                <a:ea typeface="微软雅黑" panose="020B0503020204020204" charset="-122"/>
                <a:cs typeface="Source Han Sans CN Regular" panose="020B0500000000000000" pitchFamily="34" charset="-120"/>
              </a:rPr>
              <a:t>Provide centralized custody services for crypto wallets to ensure client crypto asset security; support cold, warm, and hot wallet types to meet diverse secure operations and compliant storage requirements.</a:t>
            </a:r>
          </a:p>
        </p:txBody>
      </p:sp>
      <p:sp>
        <p:nvSpPr>
          <p:cNvPr id="12" name="Text 4"/>
          <p:cNvSpPr txBox="1"/>
          <p:nvPr/>
        </p:nvSpPr>
        <p:spPr>
          <a:xfrm>
            <a:off x="6190488" y="1900554"/>
            <a:ext cx="3995928" cy="262256"/>
          </a:xfrm>
          <a:prstGeom prst="rect">
            <a:avLst/>
          </a:prstGeom>
          <a:solidFill>
            <a:srgbClr val="FFFFFF">
              <a:alpha val="0"/>
            </a:srgbClr>
          </a:solidFill>
        </p:spPr>
        <p:txBody>
          <a:bodyPr wrap="square" lIns="0" tIns="0" rIns="0" bIns="0" rtlCol="0" anchor="t"/>
          <a:lstStyle/>
          <a:p>
            <a:pPr>
              <a:lnSpc>
                <a:spcPct val="85000"/>
              </a:lnSpc>
            </a:pPr>
            <a:r>
              <a:rPr lang="en-US" sz="1600" b="1" dirty="0">
                <a:solidFill>
                  <a:schemeClr val="accent1">
                    <a:lumMod val="75000"/>
                  </a:schemeClr>
                </a:solidFill>
                <a:latin typeface="微软雅黑" panose="020B0503020204020204" charset="-122"/>
                <a:ea typeface="微软雅黑" panose="020B0503020204020204" charset="-122"/>
                <a:cs typeface="微软雅黑" panose="020B0503020204020204" charset="-122"/>
              </a:rPr>
              <a:t>KYA and KYT</a:t>
            </a:r>
          </a:p>
        </p:txBody>
      </p:sp>
      <p:sp>
        <p:nvSpPr>
          <p:cNvPr id="13" name="Text 5"/>
          <p:cNvSpPr txBox="1"/>
          <p:nvPr/>
        </p:nvSpPr>
        <p:spPr>
          <a:xfrm>
            <a:off x="6190615" y="2340610"/>
            <a:ext cx="4793202" cy="1637030"/>
          </a:xfrm>
          <a:prstGeom prst="rect">
            <a:avLst/>
          </a:prstGeom>
          <a:solidFill>
            <a:srgbClr val="FFFFFF">
              <a:alpha val="0"/>
            </a:srgbClr>
          </a:solidFill>
        </p:spPr>
        <p:txBody>
          <a:bodyPr wrap="square" lIns="0" tIns="0" rIns="0" bIns="0" rtlCol="0" anchor="t"/>
          <a:lstStyle/>
          <a:p>
            <a:pPr>
              <a:lnSpc>
                <a:spcPct val="105000"/>
              </a:lnSpc>
            </a:pPr>
            <a:r>
              <a:rPr lang="en-US" altLang="zh-CN" sz="1400" dirty="0">
                <a:solidFill>
                  <a:srgbClr val="19191A"/>
                </a:solidFill>
                <a:latin typeface="微软雅黑" panose="020B0503020204020204" charset="-122"/>
                <a:ea typeface="微软雅黑" panose="020B0503020204020204" charset="-122"/>
                <a:cs typeface="微软雅黑" panose="020B0503020204020204" charset="-122"/>
              </a:rPr>
              <a:t>Support management and verification of crypto wallet addresses to ensure address security and legality; support real-time</a:t>
            </a:r>
          </a:p>
          <a:p>
            <a:pPr>
              <a:lnSpc>
                <a:spcPct val="105000"/>
              </a:lnSpc>
            </a:pPr>
            <a:r>
              <a:rPr lang="en-US" altLang="zh-CN" sz="1400" dirty="0">
                <a:solidFill>
                  <a:srgbClr val="19191A"/>
                </a:solidFill>
                <a:latin typeface="微软雅黑" panose="020B0503020204020204" charset="-122"/>
                <a:ea typeface="微软雅黑" panose="020B0503020204020204" charset="-122"/>
                <a:cs typeface="微软雅黑" panose="020B0503020204020204" charset="-122"/>
              </a:rPr>
              <a:t>monitoring of suspicious transaction activities to ensure all transactions comply with AML and CFT requirements.</a:t>
            </a:r>
            <a:endParaRPr lang="zh-CN" altLang="en-US" sz="1400" dirty="0">
              <a:solidFill>
                <a:srgbClr val="19191A"/>
              </a:solidFill>
              <a:latin typeface="微软雅黑" panose="020B0503020204020204" charset="-122"/>
              <a:ea typeface="微软雅黑" panose="020B0503020204020204" charset="-122"/>
              <a:cs typeface="微软雅黑" panose="020B0503020204020204" charset="-122"/>
            </a:endParaRPr>
          </a:p>
        </p:txBody>
      </p:sp>
      <p:sp>
        <p:nvSpPr>
          <p:cNvPr id="14" name="Text 6"/>
          <p:cNvSpPr txBox="1"/>
          <p:nvPr/>
        </p:nvSpPr>
        <p:spPr>
          <a:xfrm>
            <a:off x="1389888" y="3914361"/>
            <a:ext cx="3995928" cy="347472"/>
          </a:xfrm>
          <a:prstGeom prst="rect">
            <a:avLst/>
          </a:prstGeom>
          <a:solidFill>
            <a:srgbClr val="FFFFFF">
              <a:alpha val="0"/>
            </a:srgbClr>
          </a:solidFill>
        </p:spPr>
        <p:txBody>
          <a:bodyPr wrap="square" lIns="0" tIns="0" rIns="0" bIns="0" rtlCol="0" anchor="t"/>
          <a:lstStyle/>
          <a:p>
            <a:pPr>
              <a:lnSpc>
                <a:spcPct val="85000"/>
              </a:lnSpc>
            </a:pPr>
            <a:r>
              <a:rPr lang="en-US" altLang="zh-CN" sz="1600" b="1" dirty="0">
                <a:solidFill>
                  <a:schemeClr val="accent1">
                    <a:lumMod val="75000"/>
                  </a:schemeClr>
                </a:solidFill>
                <a:latin typeface="微软雅黑" panose="020B0503020204020204" charset="-122"/>
                <a:ea typeface="微软雅黑" panose="020B0503020204020204" charset="-122"/>
                <a:cs typeface="Source Han Sans CN Regular" panose="020B0500000000000000" pitchFamily="34" charset="-120"/>
              </a:rPr>
              <a:t>Efficient Security Management and Monitoring</a:t>
            </a:r>
          </a:p>
        </p:txBody>
      </p:sp>
      <p:sp>
        <p:nvSpPr>
          <p:cNvPr id="15" name="Text 7"/>
          <p:cNvSpPr txBox="1"/>
          <p:nvPr/>
        </p:nvSpPr>
        <p:spPr>
          <a:xfrm>
            <a:off x="1390014" y="4458810"/>
            <a:ext cx="4076066" cy="1637030"/>
          </a:xfrm>
          <a:prstGeom prst="rect">
            <a:avLst/>
          </a:prstGeom>
          <a:solidFill>
            <a:srgbClr val="FFFFFF">
              <a:alpha val="0"/>
            </a:srgbClr>
          </a:solidFill>
        </p:spPr>
        <p:txBody>
          <a:bodyPr wrap="square" lIns="0" tIns="0" rIns="0" bIns="0" rtlCol="0" anchor="t"/>
          <a:lstStyle/>
          <a:p>
            <a:pPr>
              <a:lnSpc>
                <a:spcPct val="105000"/>
              </a:lnSpc>
            </a:pPr>
            <a:r>
              <a:rPr lang="en-US" altLang="zh-CN" sz="1400" dirty="0">
                <a:solidFill>
                  <a:srgbClr val="19191A"/>
                </a:solidFill>
                <a:latin typeface="微软雅黑" panose="020B0503020204020204" charset="-122"/>
                <a:ea typeface="微软雅黑" panose="020B0503020204020204" charset="-122"/>
                <a:cs typeface="Source Han Sans CN Regular" panose="020B0500000000000000" pitchFamily="34" charset="-120"/>
              </a:rPr>
              <a:t>Built-in advanced cryptographic security to protect the storage and transfer of entrusted crypto assets; real-time monitoring and alerts to promptly identify and respond to potential threats, ensuring custody wallet security and reliability </a:t>
            </a:r>
          </a:p>
        </p:txBody>
      </p:sp>
      <p:sp>
        <p:nvSpPr>
          <p:cNvPr id="16" name="Text 8"/>
          <p:cNvSpPr txBox="1"/>
          <p:nvPr/>
        </p:nvSpPr>
        <p:spPr>
          <a:xfrm>
            <a:off x="6208776" y="3921473"/>
            <a:ext cx="4411484" cy="347472"/>
          </a:xfrm>
          <a:prstGeom prst="rect">
            <a:avLst/>
          </a:prstGeom>
          <a:solidFill>
            <a:srgbClr val="FFFFFF">
              <a:alpha val="0"/>
            </a:srgbClr>
          </a:solidFill>
        </p:spPr>
        <p:txBody>
          <a:bodyPr wrap="square" lIns="0" tIns="0" rIns="0" bIns="0" rtlCol="0" anchor="t"/>
          <a:lstStyle/>
          <a:p>
            <a:pPr>
              <a:lnSpc>
                <a:spcPct val="85000"/>
              </a:lnSpc>
            </a:pPr>
            <a:r>
              <a:rPr lang="en-US" altLang="zh-CN" sz="1600" b="1" dirty="0">
                <a:solidFill>
                  <a:schemeClr val="accent1">
                    <a:lumMod val="75000"/>
                  </a:schemeClr>
                </a:solidFill>
                <a:latin typeface="微软雅黑" panose="020B0503020204020204" charset="-122"/>
                <a:ea typeface="微软雅黑" panose="020B0503020204020204" charset="-122"/>
                <a:cs typeface="微软雅黑" panose="020B0503020204020204" charset="-122"/>
              </a:rPr>
              <a:t>API and Third-party System Integration</a:t>
            </a:r>
          </a:p>
        </p:txBody>
      </p:sp>
      <p:sp>
        <p:nvSpPr>
          <p:cNvPr id="17" name="Text 9"/>
          <p:cNvSpPr txBox="1"/>
          <p:nvPr/>
        </p:nvSpPr>
        <p:spPr>
          <a:xfrm>
            <a:off x="6199504" y="4446745"/>
            <a:ext cx="4553839" cy="1637030"/>
          </a:xfrm>
          <a:prstGeom prst="rect">
            <a:avLst/>
          </a:prstGeom>
          <a:solidFill>
            <a:srgbClr val="FFFFFF">
              <a:alpha val="0"/>
            </a:srgbClr>
          </a:solidFill>
        </p:spPr>
        <p:txBody>
          <a:bodyPr wrap="square" lIns="0" tIns="0" rIns="0" bIns="0" rtlCol="0" anchor="t"/>
          <a:lstStyle/>
          <a:p>
            <a:pPr>
              <a:lnSpc>
                <a:spcPct val="105000"/>
              </a:lnSpc>
            </a:pPr>
            <a:r>
              <a:rPr lang="en-US" altLang="zh-CN" sz="1400" dirty="0">
                <a:solidFill>
                  <a:srgbClr val="19191A"/>
                </a:solidFill>
                <a:latin typeface="微软雅黑" panose="020B0503020204020204" charset="-122"/>
                <a:ea typeface="微软雅黑" panose="020B0503020204020204" charset="-122"/>
                <a:cs typeface="微软雅黑" panose="020B0503020204020204" charset="-122"/>
              </a:rPr>
              <a:t>API interfaces support comprehensive, seamless integration with third-party systems. Flexible and scalable API calls help clients and partners integrate custody platform capabilities into their existing applications</a:t>
            </a:r>
          </a:p>
        </p:txBody>
      </p:sp>
      <p:sp>
        <p:nvSpPr>
          <p:cNvPr id="18" name="Text 10"/>
          <p:cNvSpPr txBox="1"/>
          <p:nvPr/>
        </p:nvSpPr>
        <p:spPr>
          <a:xfrm>
            <a:off x="1378712" y="6127684"/>
            <a:ext cx="3995928" cy="265176"/>
          </a:xfrm>
          <a:prstGeom prst="rect">
            <a:avLst/>
          </a:prstGeom>
          <a:solidFill>
            <a:srgbClr val="FFFFFF">
              <a:alpha val="0"/>
            </a:srgbClr>
          </a:solidFill>
        </p:spPr>
        <p:txBody>
          <a:bodyPr wrap="square" lIns="0" tIns="0" rIns="0" bIns="0" rtlCol="0" anchor="t"/>
          <a:lstStyle/>
          <a:p>
            <a:pPr>
              <a:lnSpc>
                <a:spcPct val="85000"/>
              </a:lnSpc>
            </a:pPr>
            <a:r>
              <a:rPr lang="en-US" altLang="zh-CN" sz="1600" b="1" dirty="0">
                <a:solidFill>
                  <a:schemeClr val="accent1">
                    <a:lumMod val="75000"/>
                  </a:schemeClr>
                </a:solidFill>
                <a:latin typeface="微软雅黑" panose="020B0503020204020204" charset="-122"/>
                <a:ea typeface="微软雅黑" panose="020B0503020204020204" charset="-122"/>
                <a:cs typeface="Source Han Sans CN Regular" panose="020B0500000000000000" pitchFamily="34" charset="-120"/>
              </a:rPr>
              <a:t>Audit and Compliance Support</a:t>
            </a:r>
          </a:p>
        </p:txBody>
      </p:sp>
      <p:sp>
        <p:nvSpPr>
          <p:cNvPr id="19" name="Text 11"/>
          <p:cNvSpPr txBox="1"/>
          <p:nvPr/>
        </p:nvSpPr>
        <p:spPr>
          <a:xfrm>
            <a:off x="1378584" y="6376350"/>
            <a:ext cx="4711320" cy="1637030"/>
          </a:xfrm>
          <a:prstGeom prst="rect">
            <a:avLst/>
          </a:prstGeom>
          <a:solidFill>
            <a:srgbClr val="FFFFFF">
              <a:alpha val="0"/>
            </a:srgbClr>
          </a:solidFill>
        </p:spPr>
        <p:txBody>
          <a:bodyPr wrap="square" lIns="0" tIns="0" rIns="0" bIns="0" rtlCol="0" anchor="t"/>
          <a:lstStyle/>
          <a:p>
            <a:pPr>
              <a:lnSpc>
                <a:spcPct val="105000"/>
              </a:lnSpc>
            </a:pPr>
            <a:r>
              <a:rPr lang="en-US" altLang="zh-CN" sz="1400" dirty="0">
                <a:solidFill>
                  <a:srgbClr val="19191A"/>
                </a:solidFill>
                <a:latin typeface="微软雅黑" panose="020B0503020204020204" charset="-122"/>
                <a:ea typeface="微软雅黑" panose="020B0503020204020204" charset="-122"/>
                <a:cs typeface="Source Han Sans CN Regular" panose="020B0500000000000000" pitchFamily="34" charset="-120"/>
              </a:rPr>
              <a:t>Support comprehensive audit of transaction records; operations and transactions are traceable, ensuring compliance and transparency; provide compliance reports aligned with international and local regulatory requirements to help clients meet legal and regulatory standards across jurisdictions</a:t>
            </a:r>
            <a:endParaRPr lang="zh-CN" altLang="en-US" sz="1400" dirty="0">
              <a:solidFill>
                <a:srgbClr val="19191A"/>
              </a:solidFill>
              <a:latin typeface="微软雅黑" panose="020B0503020204020204" charset="-122"/>
              <a:ea typeface="微软雅黑" panose="020B0503020204020204" charset="-122"/>
              <a:cs typeface="Source Han Sans CN Regular" panose="020B0500000000000000" pitchFamily="34" charset="-120"/>
            </a:endParaRPr>
          </a:p>
        </p:txBody>
      </p:sp>
      <p:pic>
        <p:nvPicPr>
          <p:cNvPr id="20" name="Image 6" descr="preencoded.png"/>
          <p:cNvPicPr>
            <a:picLocks noChangeAspect="1"/>
          </p:cNvPicPr>
          <p:nvPr/>
        </p:nvPicPr>
        <p:blipFill>
          <a:blip r:embed="rId15"/>
          <a:srcRect l="35221" r="35180"/>
          <a:stretch>
            <a:fillRect/>
          </a:stretch>
        </p:blipFill>
        <p:spPr>
          <a:xfrm>
            <a:off x="11219180" y="1900555"/>
            <a:ext cx="2807970" cy="633222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 0"/>
          <p:cNvSpPr txBox="1"/>
          <p:nvPr/>
        </p:nvSpPr>
        <p:spPr>
          <a:xfrm>
            <a:off x="1389888" y="466344"/>
            <a:ext cx="9363456" cy="841248"/>
          </a:xfrm>
          <a:prstGeom prst="rect">
            <a:avLst/>
          </a:prstGeom>
          <a:solidFill>
            <a:srgbClr val="FFFFFF">
              <a:alpha val="0"/>
            </a:srgbClr>
          </a:solidFill>
        </p:spPr>
        <p:txBody>
          <a:bodyPr wrap="square" lIns="0" tIns="0" rIns="0" bIns="0" rtlCol="0" anchor="ctr"/>
          <a:lstStyle/>
          <a:p>
            <a:pPr>
              <a:lnSpc>
                <a:spcPct val="125000"/>
              </a:lnSpc>
            </a:pPr>
            <a:r>
              <a:rPr lang="en-US" altLang="zh-CN" sz="2800" b="1" dirty="0">
                <a:solidFill>
                  <a:srgbClr val="031739"/>
                </a:solidFill>
                <a:latin typeface="微软雅黑" panose="020B0503020204020204" charset="-122"/>
                <a:ea typeface="微软雅黑" panose="020B0503020204020204" charset="-122"/>
                <a:cs typeface="Source Han Sans CN Regular" panose="020B0500000000000000" pitchFamily="34" charset="-120"/>
              </a:rPr>
              <a:t>Core Features</a:t>
            </a:r>
          </a:p>
        </p:txBody>
      </p:sp>
      <p:pic>
        <p:nvPicPr>
          <p:cNvPr id="3"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7240" y="457200"/>
            <a:ext cx="612648" cy="859536"/>
          </a:xfrm>
          <a:prstGeom prst="rect">
            <a:avLst/>
          </a:prstGeom>
        </p:spPr>
      </p:pic>
      <p:pic>
        <p:nvPicPr>
          <p:cNvPr id="4" name="Image 1"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86968" y="2008886"/>
            <a:ext cx="402336" cy="402336"/>
          </a:xfrm>
          <a:prstGeom prst="rect">
            <a:avLst/>
          </a:prstGeom>
        </p:spPr>
      </p:pic>
      <p:pic>
        <p:nvPicPr>
          <p:cNvPr id="5" name="Image 2"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927598" y="2008886"/>
            <a:ext cx="402336" cy="402336"/>
          </a:xfrm>
          <a:prstGeom prst="rect">
            <a:avLst/>
          </a:prstGeom>
        </p:spPr>
      </p:pic>
      <p:pic>
        <p:nvPicPr>
          <p:cNvPr id="6" name="Image 3" descr="preencoded.png"/>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86968" y="4791456"/>
            <a:ext cx="402336" cy="402336"/>
          </a:xfrm>
          <a:prstGeom prst="rect">
            <a:avLst/>
          </a:prstGeom>
        </p:spPr>
      </p:pic>
      <p:pic>
        <p:nvPicPr>
          <p:cNvPr id="7" name="Image 4" descr="preencoded.png"/>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927598" y="4791456"/>
            <a:ext cx="402336" cy="402336"/>
          </a:xfrm>
          <a:prstGeom prst="rect">
            <a:avLst/>
          </a:prstGeom>
        </p:spPr>
      </p:pic>
      <p:sp>
        <p:nvSpPr>
          <p:cNvPr id="8" name="Text 1"/>
          <p:cNvSpPr txBox="1"/>
          <p:nvPr/>
        </p:nvSpPr>
        <p:spPr>
          <a:xfrm>
            <a:off x="1390015" y="2035175"/>
            <a:ext cx="4283710" cy="420370"/>
          </a:xfrm>
          <a:prstGeom prst="rect">
            <a:avLst/>
          </a:prstGeom>
          <a:solidFill>
            <a:srgbClr val="FFFFFF">
              <a:alpha val="0"/>
            </a:srgbClr>
          </a:solidFill>
        </p:spPr>
        <p:txBody>
          <a:bodyPr wrap="square" lIns="0" tIns="0" rIns="0" bIns="0" rtlCol="0" anchor="t"/>
          <a:lstStyle/>
          <a:p>
            <a:pPr>
              <a:lnSpc>
                <a:spcPct val="95000"/>
              </a:lnSpc>
            </a:pPr>
            <a:r>
              <a:rPr lang="en-US" altLang="zh-CN" sz="1600" b="1" dirty="0">
                <a:solidFill>
                  <a:schemeClr val="accent1">
                    <a:lumMod val="75000"/>
                  </a:schemeClr>
                </a:solidFill>
                <a:latin typeface="微软雅黑" panose="020B0503020204020204" charset="-122"/>
                <a:ea typeface="微软雅黑" panose="020B0503020204020204" charset="-122"/>
                <a:cs typeface="Source Han Sans CN Regular" panose="020B0500000000000000" pitchFamily="34" charset="-120"/>
              </a:rPr>
              <a:t>Regulatory-compliant Cold Wallet Storage and Management</a:t>
            </a:r>
          </a:p>
        </p:txBody>
      </p:sp>
      <p:sp>
        <p:nvSpPr>
          <p:cNvPr id="9" name="Text 2"/>
          <p:cNvSpPr txBox="1"/>
          <p:nvPr/>
        </p:nvSpPr>
        <p:spPr>
          <a:xfrm>
            <a:off x="1389887" y="2635250"/>
            <a:ext cx="3995927" cy="1636776"/>
          </a:xfrm>
          <a:prstGeom prst="rect">
            <a:avLst/>
          </a:prstGeom>
          <a:solidFill>
            <a:srgbClr val="FFFFFF">
              <a:alpha val="0"/>
            </a:srgbClr>
          </a:solidFill>
        </p:spPr>
        <p:txBody>
          <a:bodyPr wrap="square" lIns="0" tIns="0" rIns="0" bIns="0" rtlCol="0" anchor="t"/>
          <a:lstStyle/>
          <a:p>
            <a:pPr>
              <a:lnSpc>
                <a:spcPct val="125000"/>
              </a:lnSpc>
            </a:pPr>
            <a:r>
              <a:rPr lang="en-US" altLang="zh-CN" sz="1400" dirty="0">
                <a:solidFill>
                  <a:srgbClr val="19191A"/>
                </a:solidFill>
                <a:latin typeface="微软雅黑" panose="020B0503020204020204" charset="-122"/>
                <a:ea typeface="微软雅黑" panose="020B0503020204020204" charset="-122"/>
                <a:cs typeface="微软雅黑" panose="020B0503020204020204" charset="-122"/>
              </a:rPr>
              <a:t>Support integration with multiple KYT and KYA providers, offering flexible compliance service options to suit diverse compliance requirements and market needs.</a:t>
            </a:r>
          </a:p>
        </p:txBody>
      </p:sp>
      <p:sp>
        <p:nvSpPr>
          <p:cNvPr id="10" name="Text 3"/>
          <p:cNvSpPr txBox="1"/>
          <p:nvPr/>
        </p:nvSpPr>
        <p:spPr>
          <a:xfrm>
            <a:off x="6430518" y="2035048"/>
            <a:ext cx="3995928" cy="420624"/>
          </a:xfrm>
          <a:prstGeom prst="rect">
            <a:avLst/>
          </a:prstGeom>
          <a:solidFill>
            <a:srgbClr val="FFFFFF">
              <a:alpha val="0"/>
            </a:srgbClr>
          </a:solidFill>
        </p:spPr>
        <p:txBody>
          <a:bodyPr wrap="square" lIns="0" tIns="0" rIns="0" bIns="0" rtlCol="0" anchor="t"/>
          <a:lstStyle/>
          <a:p>
            <a:pPr>
              <a:lnSpc>
                <a:spcPct val="95000"/>
              </a:lnSpc>
            </a:pPr>
            <a:r>
              <a:rPr lang="en-US" altLang="zh-CN" sz="1600" b="1" dirty="0">
                <a:solidFill>
                  <a:schemeClr val="accent1">
                    <a:lumMod val="75000"/>
                  </a:schemeClr>
                </a:solidFill>
                <a:latin typeface="微软雅黑" panose="020B0503020204020204" charset="-122"/>
                <a:ea typeface="微软雅黑" panose="020B0503020204020204" charset="-122"/>
                <a:cs typeface="微软雅黑" panose="020B0503020204020204" charset="-122"/>
              </a:rPr>
              <a:t>Multi-KYT/KYA Provider Support</a:t>
            </a:r>
          </a:p>
        </p:txBody>
      </p:sp>
      <p:sp>
        <p:nvSpPr>
          <p:cNvPr id="11" name="Text 4"/>
          <p:cNvSpPr txBox="1"/>
          <p:nvPr/>
        </p:nvSpPr>
        <p:spPr>
          <a:xfrm>
            <a:off x="6430518" y="2635250"/>
            <a:ext cx="4322826" cy="1636776"/>
          </a:xfrm>
          <a:prstGeom prst="rect">
            <a:avLst/>
          </a:prstGeom>
          <a:solidFill>
            <a:srgbClr val="FFFFFF">
              <a:alpha val="0"/>
            </a:srgbClr>
          </a:solidFill>
        </p:spPr>
        <p:txBody>
          <a:bodyPr wrap="square" lIns="0" tIns="0" rIns="0" bIns="0" rtlCol="0" anchor="t"/>
          <a:lstStyle/>
          <a:p>
            <a:pPr>
              <a:lnSpc>
                <a:spcPct val="125000"/>
              </a:lnSpc>
            </a:pPr>
            <a:r>
              <a:rPr lang="en-US" altLang="zh-CN" sz="1400" dirty="0">
                <a:solidFill>
                  <a:srgbClr val="19191A"/>
                </a:solidFill>
                <a:latin typeface="微软雅黑" panose="020B0503020204020204" charset="-122"/>
                <a:ea typeface="微软雅黑" panose="020B0503020204020204" charset="-122"/>
                <a:cs typeface="微软雅黑" panose="020B0503020204020204" charset="-122"/>
              </a:rPr>
              <a:t>Support regulatory requirements for cold wallet storage, ensuring secure offline storage of crypto assets; integrated KYT and KYA functions ensure transaction and address security and legality.</a:t>
            </a:r>
          </a:p>
        </p:txBody>
      </p:sp>
      <p:sp>
        <p:nvSpPr>
          <p:cNvPr id="12" name="Text 5"/>
          <p:cNvSpPr txBox="1"/>
          <p:nvPr/>
        </p:nvSpPr>
        <p:spPr>
          <a:xfrm>
            <a:off x="1389888" y="4853178"/>
            <a:ext cx="3995928" cy="420624"/>
          </a:xfrm>
          <a:prstGeom prst="rect">
            <a:avLst/>
          </a:prstGeom>
          <a:solidFill>
            <a:srgbClr val="FFFFFF">
              <a:alpha val="0"/>
            </a:srgbClr>
          </a:solidFill>
        </p:spPr>
        <p:txBody>
          <a:bodyPr wrap="square" lIns="0" tIns="0" rIns="0" bIns="0" rtlCol="0" anchor="t"/>
          <a:lstStyle/>
          <a:p>
            <a:pPr>
              <a:lnSpc>
                <a:spcPct val="95000"/>
              </a:lnSpc>
            </a:pPr>
            <a:r>
              <a:rPr lang="en-US" altLang="zh-CN" sz="1600" b="1" dirty="0">
                <a:solidFill>
                  <a:schemeClr val="accent1">
                    <a:lumMod val="75000"/>
                  </a:schemeClr>
                </a:solidFill>
                <a:latin typeface="微软雅黑" panose="020B0503020204020204" charset="-122"/>
                <a:ea typeface="微软雅黑" panose="020B0503020204020204" charset="-122"/>
                <a:cs typeface="Source Han Sans CN Regular" panose="020B0500000000000000" pitchFamily="34" charset="-120"/>
              </a:rPr>
              <a:t>Support for Multiple Key Management Methods</a:t>
            </a:r>
          </a:p>
        </p:txBody>
      </p:sp>
      <p:sp>
        <p:nvSpPr>
          <p:cNvPr id="13" name="Text 6"/>
          <p:cNvSpPr txBox="1"/>
          <p:nvPr/>
        </p:nvSpPr>
        <p:spPr>
          <a:xfrm>
            <a:off x="1389888" y="5558536"/>
            <a:ext cx="4096512" cy="1636776"/>
          </a:xfrm>
          <a:prstGeom prst="rect">
            <a:avLst/>
          </a:prstGeom>
          <a:solidFill>
            <a:srgbClr val="FFFFFF">
              <a:alpha val="0"/>
            </a:srgbClr>
          </a:solidFill>
        </p:spPr>
        <p:txBody>
          <a:bodyPr wrap="square" lIns="0" tIns="0" rIns="0" bIns="0" rtlCol="0" anchor="t"/>
          <a:lstStyle/>
          <a:p>
            <a:pPr>
              <a:lnSpc>
                <a:spcPct val="125000"/>
              </a:lnSpc>
            </a:pPr>
            <a:r>
              <a:rPr lang="en-US" altLang="zh-CN" sz="1400" dirty="0">
                <a:latin typeface="微软雅黑" panose="020B0503020204020204" charset="-122"/>
                <a:ea typeface="微软雅黑" panose="020B0503020204020204" charset="-122"/>
              </a:rPr>
              <a:t>Support multi-zone management of crypto assets to achieve independent management and risk isolation; each zone can be customized according to client needs to ensure secure,</a:t>
            </a:r>
          </a:p>
          <a:p>
            <a:pPr>
              <a:lnSpc>
                <a:spcPct val="125000"/>
              </a:lnSpc>
            </a:pPr>
            <a:r>
              <a:rPr lang="en-US" altLang="zh-CN" sz="1400" dirty="0">
                <a:latin typeface="微软雅黑" panose="020B0503020204020204" charset="-122"/>
                <a:ea typeface="微软雅黑" panose="020B0503020204020204" charset="-122"/>
              </a:rPr>
              <a:t>independent operation across zones.</a:t>
            </a:r>
          </a:p>
        </p:txBody>
      </p:sp>
      <p:sp>
        <p:nvSpPr>
          <p:cNvPr id="14" name="Text 7"/>
          <p:cNvSpPr txBox="1"/>
          <p:nvPr/>
        </p:nvSpPr>
        <p:spPr>
          <a:xfrm>
            <a:off x="6448806" y="4870704"/>
            <a:ext cx="3995928" cy="420624"/>
          </a:xfrm>
          <a:prstGeom prst="rect">
            <a:avLst/>
          </a:prstGeom>
          <a:solidFill>
            <a:srgbClr val="FFFFFF">
              <a:alpha val="0"/>
            </a:srgbClr>
          </a:solidFill>
        </p:spPr>
        <p:txBody>
          <a:bodyPr wrap="square" lIns="0" tIns="0" rIns="0" bIns="0" rtlCol="0" anchor="t"/>
          <a:lstStyle/>
          <a:p>
            <a:pPr>
              <a:lnSpc>
                <a:spcPct val="95000"/>
              </a:lnSpc>
            </a:pPr>
            <a:r>
              <a:rPr lang="en-US" altLang="zh-CN" sz="1600" b="1" dirty="0">
                <a:solidFill>
                  <a:schemeClr val="accent1">
                    <a:lumMod val="75000"/>
                  </a:schemeClr>
                </a:solidFill>
                <a:latin typeface="微软雅黑" panose="020B0503020204020204" charset="-122"/>
                <a:ea typeface="微软雅黑" panose="020B0503020204020204" charset="-122"/>
                <a:cs typeface="Source Han Sans CN Regular" panose="020B0500000000000000" pitchFamily="34" charset="-120"/>
              </a:rPr>
              <a:t>Multi-zone Management and Isolation of Crypto Assets</a:t>
            </a:r>
          </a:p>
        </p:txBody>
      </p:sp>
      <p:sp>
        <p:nvSpPr>
          <p:cNvPr id="15" name="Text 8"/>
          <p:cNvSpPr txBox="1"/>
          <p:nvPr/>
        </p:nvSpPr>
        <p:spPr>
          <a:xfrm>
            <a:off x="6439662" y="5585206"/>
            <a:ext cx="4456020" cy="1636776"/>
          </a:xfrm>
          <a:prstGeom prst="rect">
            <a:avLst/>
          </a:prstGeom>
          <a:solidFill>
            <a:srgbClr val="FFFFFF">
              <a:alpha val="0"/>
            </a:srgbClr>
          </a:solidFill>
        </p:spPr>
        <p:txBody>
          <a:bodyPr wrap="square" lIns="0" tIns="0" rIns="0" bIns="0" rtlCol="0" anchor="t"/>
          <a:lstStyle/>
          <a:p>
            <a:pPr>
              <a:lnSpc>
                <a:spcPct val="115000"/>
              </a:lnSpc>
            </a:pPr>
            <a:r>
              <a:rPr lang="en-US" altLang="zh-CN" sz="1400" dirty="0">
                <a:solidFill>
                  <a:srgbClr val="19191A"/>
                </a:solidFill>
                <a:latin typeface="微软雅黑" panose="020B0503020204020204" charset="-122"/>
                <a:ea typeface="微软雅黑" panose="020B0503020204020204" charset="-122"/>
                <a:cs typeface="微软雅黑" panose="020B0503020204020204" charset="-122"/>
              </a:rPr>
              <a:t>Support multiple wallet key management methods, including Hardware Security Modules (HSM) and Multi-Party Computation (MPC) wallets, ensuring secure and flexible key management to meet diverse client needs.</a:t>
            </a:r>
          </a:p>
        </p:txBody>
      </p:sp>
      <p:pic>
        <p:nvPicPr>
          <p:cNvPr id="16" name="Image 5" descr="preencoded.png"/>
          <p:cNvPicPr>
            <a:picLocks noChangeAspect="1"/>
          </p:cNvPicPr>
          <p:nvPr/>
        </p:nvPicPr>
        <p:blipFill>
          <a:blip r:embed="rId13"/>
          <a:srcRect l="35221" r="35180"/>
          <a:stretch>
            <a:fillRect/>
          </a:stretch>
        </p:blipFill>
        <p:spPr>
          <a:xfrm>
            <a:off x="10991215" y="1217295"/>
            <a:ext cx="3049270" cy="687578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 0"/>
          <p:cNvSpPr txBox="1"/>
          <p:nvPr/>
        </p:nvSpPr>
        <p:spPr>
          <a:xfrm>
            <a:off x="1389888" y="466344"/>
            <a:ext cx="13048488" cy="850392"/>
          </a:xfrm>
          <a:prstGeom prst="rect">
            <a:avLst/>
          </a:prstGeom>
          <a:solidFill>
            <a:srgbClr val="FFFFFF">
              <a:alpha val="0"/>
            </a:srgbClr>
          </a:solidFill>
        </p:spPr>
        <p:txBody>
          <a:bodyPr wrap="square" lIns="0" tIns="0" rIns="0" bIns="0" rtlCol="0" anchor="ctr"/>
          <a:lstStyle/>
          <a:p>
            <a:pPr algn="l">
              <a:lnSpc>
                <a:spcPct val="125000"/>
              </a:lnSpc>
            </a:pPr>
            <a:r>
              <a:rPr lang="en-US" altLang="zh-CN" sz="2800" b="1" dirty="0">
                <a:solidFill>
                  <a:srgbClr val="031739"/>
                </a:solidFill>
                <a:latin typeface="微软雅黑" panose="020B0503020204020204" charset="-122"/>
                <a:ea typeface="微软雅黑" panose="020B0503020204020204" charset="-122"/>
                <a:cs typeface="Source Han Sans CN Regular" panose="020B0500000000000000" pitchFamily="34" charset="-120"/>
              </a:rPr>
              <a:t>Supported Public Chains and Asset Categories</a:t>
            </a:r>
          </a:p>
        </p:txBody>
      </p:sp>
      <p:pic>
        <p:nvPicPr>
          <p:cNvPr id="3"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7240" y="457200"/>
            <a:ext cx="612648" cy="859536"/>
          </a:xfrm>
          <a:prstGeom prst="rect">
            <a:avLst/>
          </a:prstGeom>
        </p:spPr>
      </p:pic>
      <p:sp>
        <p:nvSpPr>
          <p:cNvPr id="4" name="Shape 1"/>
          <p:cNvSpPr/>
          <p:nvPr/>
        </p:nvSpPr>
        <p:spPr>
          <a:xfrm>
            <a:off x="6181344" y="2276856"/>
            <a:ext cx="530352" cy="530352"/>
          </a:xfrm>
          <a:prstGeom prst="ellipse">
            <a:avLst/>
          </a:prstGeom>
          <a:solidFill>
            <a:schemeClr val="accent1">
              <a:lumMod val="75000"/>
            </a:schemeClr>
          </a:solidFill>
          <a:effectLst>
            <a:outerShdw blurRad="101600" dist="50800" dir="16200000" algn="bl" rotWithShape="0">
              <a:srgbClr val="000000">
                <a:alpha val="0"/>
              </a:srgbClr>
            </a:outerShdw>
          </a:effectLst>
        </p:spPr>
        <p:txBody>
          <a:bodyPr/>
          <a:lstStyle/>
          <a:p>
            <a:endParaRPr lang="zh-CN" altLang="en-US" sz="1600"/>
          </a:p>
        </p:txBody>
      </p:sp>
      <p:sp>
        <p:nvSpPr>
          <p:cNvPr id="5" name="Shape 2"/>
          <p:cNvSpPr/>
          <p:nvPr/>
        </p:nvSpPr>
        <p:spPr>
          <a:xfrm>
            <a:off x="1453896" y="2267712"/>
            <a:ext cx="530352" cy="530352"/>
          </a:xfrm>
          <a:prstGeom prst="ellipse">
            <a:avLst/>
          </a:prstGeom>
          <a:solidFill>
            <a:schemeClr val="accent1">
              <a:lumMod val="75000"/>
            </a:schemeClr>
          </a:solidFill>
          <a:effectLst>
            <a:outerShdw blurRad="101600" dist="50800" dir="16200000" algn="bl" rotWithShape="0">
              <a:srgbClr val="000000">
                <a:alpha val="0"/>
              </a:srgbClr>
            </a:outerShdw>
          </a:effectLst>
        </p:spPr>
        <p:txBody>
          <a:bodyPr/>
          <a:lstStyle/>
          <a:p>
            <a:endParaRPr lang="zh-CN" altLang="en-US" sz="1600"/>
          </a:p>
        </p:txBody>
      </p:sp>
      <p:sp>
        <p:nvSpPr>
          <p:cNvPr id="6" name="Shape 3"/>
          <p:cNvSpPr/>
          <p:nvPr/>
        </p:nvSpPr>
        <p:spPr>
          <a:xfrm>
            <a:off x="1453896" y="5404104"/>
            <a:ext cx="530352" cy="530352"/>
          </a:xfrm>
          <a:prstGeom prst="ellipse">
            <a:avLst/>
          </a:prstGeom>
          <a:solidFill>
            <a:schemeClr val="accent1">
              <a:lumMod val="75000"/>
            </a:schemeClr>
          </a:solidFill>
          <a:effectLst>
            <a:outerShdw blurRad="101600" dist="50800" dir="16200000" algn="bl" rotWithShape="0">
              <a:srgbClr val="000000">
                <a:alpha val="0"/>
              </a:srgbClr>
            </a:outerShdw>
          </a:effectLst>
        </p:spPr>
        <p:txBody>
          <a:bodyPr/>
          <a:lstStyle/>
          <a:p>
            <a:endParaRPr lang="zh-CN" altLang="en-US" sz="1600"/>
          </a:p>
        </p:txBody>
      </p:sp>
      <p:pic>
        <p:nvPicPr>
          <p:cNvPr id="7" name="Image 1"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81928" y="2377440"/>
            <a:ext cx="320040" cy="320040"/>
          </a:xfrm>
          <a:prstGeom prst="rect">
            <a:avLst/>
          </a:prstGeom>
        </p:spPr>
      </p:pic>
      <p:pic>
        <p:nvPicPr>
          <p:cNvPr id="8" name="Image 2"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563624" y="5504688"/>
            <a:ext cx="320040" cy="320040"/>
          </a:xfrm>
          <a:prstGeom prst="rect">
            <a:avLst/>
          </a:prstGeom>
        </p:spPr>
      </p:pic>
      <p:sp>
        <p:nvSpPr>
          <p:cNvPr id="9" name="Text 4"/>
          <p:cNvSpPr txBox="1"/>
          <p:nvPr/>
        </p:nvSpPr>
        <p:spPr>
          <a:xfrm>
            <a:off x="2029968" y="2898648"/>
            <a:ext cx="4151376" cy="2057400"/>
          </a:xfrm>
          <a:prstGeom prst="rect">
            <a:avLst/>
          </a:prstGeom>
          <a:solidFill>
            <a:srgbClr val="FFFFFF">
              <a:alpha val="0"/>
            </a:srgbClr>
          </a:solidFill>
        </p:spPr>
        <p:txBody>
          <a:bodyPr wrap="square" lIns="0" tIns="0" rIns="0" bIns="0" rtlCol="0" anchor="t"/>
          <a:lstStyle/>
          <a:p>
            <a:pPr algn="l">
              <a:lnSpc>
                <a:spcPct val="125000"/>
              </a:lnSpc>
            </a:pPr>
            <a:r>
              <a:rPr lang="en-US" sz="1400" dirty="0">
                <a:solidFill>
                  <a:srgbClr val="19191A"/>
                </a:solidFill>
                <a:latin typeface="微软雅黑" panose="020B0503020204020204" charset="-122"/>
                <a:ea typeface="微软雅黑" panose="020B0503020204020204" charset="-122"/>
                <a:cs typeface="Source Han Sans CN Regular" panose="020B0500000000000000" pitchFamily="34" charset="-120"/>
              </a:rPr>
              <a:t>Ethereum/Polygon/BSC/Tron/Avalanche/</a:t>
            </a:r>
          </a:p>
          <a:p>
            <a:pPr algn="l">
              <a:lnSpc>
                <a:spcPct val="125000"/>
              </a:lnSpc>
            </a:pPr>
            <a:r>
              <a:rPr lang="en-US" sz="1400" dirty="0">
                <a:solidFill>
                  <a:srgbClr val="19191A"/>
                </a:solidFill>
                <a:latin typeface="微软雅黑" panose="020B0503020204020204" charset="-122"/>
                <a:ea typeface="微软雅黑" panose="020B0503020204020204" charset="-122"/>
                <a:cs typeface="Source Han Sans CN Regular" panose="020B0500000000000000" pitchFamily="34" charset="-120"/>
              </a:rPr>
              <a:t>Fantom/Converge/Monad/Scroll/</a:t>
            </a:r>
            <a:r>
              <a:rPr lang="en-US" sz="1400" dirty="0" err="1">
                <a:solidFill>
                  <a:srgbClr val="19191A"/>
                </a:solidFill>
                <a:latin typeface="微软雅黑" panose="020B0503020204020204" charset="-122"/>
                <a:ea typeface="微软雅黑" panose="020B0503020204020204" charset="-122"/>
                <a:cs typeface="Source Han Sans CN Regular" panose="020B0500000000000000" pitchFamily="34" charset="-120"/>
              </a:rPr>
              <a:t>ThunderCore</a:t>
            </a:r>
            <a:r>
              <a:rPr lang="en-US" sz="1400" dirty="0">
                <a:solidFill>
                  <a:srgbClr val="19191A"/>
                </a:solidFill>
                <a:latin typeface="微软雅黑" panose="020B0503020204020204" charset="-122"/>
                <a:ea typeface="微软雅黑" panose="020B0503020204020204" charset="-122"/>
                <a:cs typeface="Source Han Sans CN Regular" panose="020B0500000000000000" pitchFamily="34" charset="-120"/>
              </a:rPr>
              <a:t>/</a:t>
            </a:r>
          </a:p>
          <a:p>
            <a:pPr algn="l">
              <a:lnSpc>
                <a:spcPct val="125000"/>
              </a:lnSpc>
            </a:pPr>
            <a:r>
              <a:rPr lang="en-US" sz="1400" dirty="0" err="1">
                <a:solidFill>
                  <a:srgbClr val="19191A"/>
                </a:solidFill>
                <a:latin typeface="微软雅黑" panose="020B0503020204020204" charset="-122"/>
                <a:ea typeface="微软雅黑" panose="020B0503020204020204" charset="-122"/>
                <a:cs typeface="Source Han Sans CN Regular" panose="020B0500000000000000" pitchFamily="34" charset="-120"/>
              </a:rPr>
              <a:t>Arbitrum</a:t>
            </a:r>
            <a:r>
              <a:rPr lang="en-US" sz="1400" dirty="0">
                <a:solidFill>
                  <a:srgbClr val="19191A"/>
                </a:solidFill>
                <a:latin typeface="微软雅黑" panose="020B0503020204020204" charset="-122"/>
                <a:ea typeface="微软雅黑" panose="020B0503020204020204" charset="-122"/>
                <a:cs typeface="Source Han Sans CN Regular" panose="020B0500000000000000" pitchFamily="34" charset="-120"/>
              </a:rPr>
              <a:t>/Astar/Gnosis/Linea/Optimism/Starknet</a:t>
            </a:r>
            <a:endParaRPr lang="en-US" sz="1400" dirty="0">
              <a:latin typeface="微软雅黑" panose="020B0503020204020204" charset="-122"/>
              <a:ea typeface="微软雅黑" panose="020B0503020204020204" charset="-122"/>
            </a:endParaRPr>
          </a:p>
        </p:txBody>
      </p:sp>
      <p:sp>
        <p:nvSpPr>
          <p:cNvPr id="10" name="Text 5"/>
          <p:cNvSpPr txBox="1"/>
          <p:nvPr/>
        </p:nvSpPr>
        <p:spPr>
          <a:xfrm>
            <a:off x="2103120" y="2203704"/>
            <a:ext cx="4151376" cy="603504"/>
          </a:xfrm>
          <a:prstGeom prst="rect">
            <a:avLst/>
          </a:prstGeom>
          <a:solidFill>
            <a:srgbClr val="FFFFFF">
              <a:alpha val="0"/>
            </a:srgbClr>
          </a:solidFill>
        </p:spPr>
        <p:txBody>
          <a:bodyPr wrap="square" lIns="0" tIns="0" rIns="0" bIns="0" rtlCol="0" anchor="b"/>
          <a:lstStyle/>
          <a:p>
            <a:pPr algn="l">
              <a:lnSpc>
                <a:spcPct val="115000"/>
              </a:lnSpc>
            </a:pPr>
            <a:r>
              <a:rPr lang="en-US" altLang="zh-CN" sz="1600" b="1" dirty="0">
                <a:solidFill>
                  <a:schemeClr val="accent1">
                    <a:lumMod val="75000"/>
                  </a:schemeClr>
                </a:solidFill>
                <a:latin typeface="微软雅黑" panose="020B0503020204020204" charset="-122"/>
                <a:ea typeface="微软雅黑" panose="020B0503020204020204" charset="-122"/>
                <a:cs typeface="Source Han Sans CN Regular" panose="020B0500000000000000" pitchFamily="34" charset="-120"/>
              </a:rPr>
              <a:t>List of Supported Mainstream Public Chains</a:t>
            </a:r>
          </a:p>
        </p:txBody>
      </p:sp>
      <p:sp>
        <p:nvSpPr>
          <p:cNvPr id="11" name="Text 6"/>
          <p:cNvSpPr txBox="1"/>
          <p:nvPr/>
        </p:nvSpPr>
        <p:spPr>
          <a:xfrm>
            <a:off x="6821424" y="2898648"/>
            <a:ext cx="3538728" cy="347472"/>
          </a:xfrm>
          <a:prstGeom prst="rect">
            <a:avLst/>
          </a:prstGeom>
          <a:solidFill>
            <a:srgbClr val="FFFFFF">
              <a:alpha val="0"/>
            </a:srgbClr>
          </a:solidFill>
        </p:spPr>
        <p:txBody>
          <a:bodyPr wrap="square" lIns="0" tIns="0" rIns="0" bIns="0" rtlCol="0" anchor="t"/>
          <a:lstStyle/>
          <a:p>
            <a:pPr algn="l">
              <a:lnSpc>
                <a:spcPct val="125000"/>
              </a:lnSpc>
            </a:pPr>
            <a:r>
              <a:rPr lang="en-US" sz="1400" dirty="0">
                <a:solidFill>
                  <a:srgbClr val="19191A"/>
                </a:solidFill>
                <a:latin typeface="微软雅黑" panose="020B0503020204020204" charset="-122"/>
                <a:ea typeface="微软雅黑" panose="020B0503020204020204" charset="-122"/>
                <a:cs typeface="Source Han Sans CN Regular" panose="020B0500000000000000" pitchFamily="34" charset="-120"/>
              </a:rPr>
              <a:t>ERC-20\TRC-20\BEP-20</a:t>
            </a:r>
          </a:p>
        </p:txBody>
      </p:sp>
      <p:sp>
        <p:nvSpPr>
          <p:cNvPr id="12" name="Text 7"/>
          <p:cNvSpPr txBox="1"/>
          <p:nvPr/>
        </p:nvSpPr>
        <p:spPr>
          <a:xfrm>
            <a:off x="6794500" y="2192528"/>
            <a:ext cx="4150360" cy="347472"/>
          </a:xfrm>
          <a:prstGeom prst="rect">
            <a:avLst/>
          </a:prstGeom>
          <a:solidFill>
            <a:srgbClr val="FFFFFF">
              <a:alpha val="0"/>
            </a:srgbClr>
          </a:solidFill>
        </p:spPr>
        <p:txBody>
          <a:bodyPr wrap="square" lIns="0" tIns="0" rIns="0" bIns="0" rtlCol="0" anchor="b"/>
          <a:lstStyle/>
          <a:p>
            <a:pPr algn="l">
              <a:lnSpc>
                <a:spcPct val="115000"/>
              </a:lnSpc>
            </a:pPr>
            <a:r>
              <a:rPr lang="en-US" altLang="zh-CN" sz="1600" b="1" dirty="0">
                <a:solidFill>
                  <a:schemeClr val="accent1">
                    <a:lumMod val="75000"/>
                  </a:schemeClr>
                </a:solidFill>
                <a:latin typeface="微软雅黑" panose="020B0503020204020204" charset="-122"/>
                <a:ea typeface="微软雅黑" panose="020B0503020204020204" charset="-122"/>
                <a:cs typeface="微软雅黑" panose="020B0503020204020204" charset="-122"/>
              </a:rPr>
              <a:t>Supported Token Protocol Types</a:t>
            </a:r>
          </a:p>
        </p:txBody>
      </p:sp>
      <p:sp>
        <p:nvSpPr>
          <p:cNvPr id="13" name="Text 8"/>
          <p:cNvSpPr txBox="1"/>
          <p:nvPr/>
        </p:nvSpPr>
        <p:spPr>
          <a:xfrm>
            <a:off x="2139696" y="6025896"/>
            <a:ext cx="3456432" cy="347472"/>
          </a:xfrm>
          <a:prstGeom prst="rect">
            <a:avLst/>
          </a:prstGeom>
          <a:solidFill>
            <a:srgbClr val="FFFFFF">
              <a:alpha val="0"/>
            </a:srgbClr>
          </a:solidFill>
        </p:spPr>
        <p:txBody>
          <a:bodyPr wrap="square" lIns="0" tIns="0" rIns="0" bIns="0" rtlCol="0" anchor="t"/>
          <a:lstStyle/>
          <a:p>
            <a:pPr algn="l">
              <a:lnSpc>
                <a:spcPct val="125000"/>
              </a:lnSpc>
            </a:pPr>
            <a:r>
              <a:rPr lang="en-US" altLang="zh-CN" sz="1400" dirty="0">
                <a:solidFill>
                  <a:srgbClr val="19191A"/>
                </a:solidFill>
                <a:latin typeface="微软雅黑" panose="020B0503020204020204" charset="-122"/>
                <a:ea typeface="微软雅黑" panose="020B0503020204020204" charset="-122"/>
                <a:cs typeface="微软雅黑" panose="020B0503020204020204" charset="-122"/>
              </a:rPr>
              <a:t>Seamless expansion to EVM-type chains</a:t>
            </a:r>
          </a:p>
        </p:txBody>
      </p:sp>
      <p:sp>
        <p:nvSpPr>
          <p:cNvPr id="14" name="Text 9"/>
          <p:cNvSpPr txBox="1"/>
          <p:nvPr/>
        </p:nvSpPr>
        <p:spPr>
          <a:xfrm>
            <a:off x="2148840" y="5499862"/>
            <a:ext cx="4023360" cy="420624"/>
          </a:xfrm>
          <a:prstGeom prst="rect">
            <a:avLst/>
          </a:prstGeom>
          <a:solidFill>
            <a:srgbClr val="FFFFFF">
              <a:alpha val="0"/>
            </a:srgbClr>
          </a:solidFill>
        </p:spPr>
        <p:txBody>
          <a:bodyPr wrap="square" lIns="0" tIns="0" rIns="0" bIns="0" rtlCol="0" anchor="b"/>
          <a:lstStyle/>
          <a:p>
            <a:pPr algn="l">
              <a:lnSpc>
                <a:spcPct val="115000"/>
              </a:lnSpc>
            </a:pPr>
            <a:r>
              <a:rPr lang="en-US" altLang="zh-CN" sz="1600" b="1" dirty="0">
                <a:solidFill>
                  <a:schemeClr val="accent1">
                    <a:lumMod val="75000"/>
                  </a:schemeClr>
                </a:solidFill>
                <a:latin typeface="微软雅黑" panose="020B0503020204020204" charset="-122"/>
                <a:ea typeface="微软雅黑" panose="020B0503020204020204" charset="-122"/>
                <a:cs typeface="微软雅黑" panose="020B0503020204020204" charset="-122"/>
              </a:rPr>
              <a:t>Scalability and New Token/Chain Adaptation Capability</a:t>
            </a:r>
          </a:p>
        </p:txBody>
      </p:sp>
      <p:pic>
        <p:nvPicPr>
          <p:cNvPr id="15" name="Image 3" descr="preencoded.png"/>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563624" y="2377440"/>
            <a:ext cx="320040" cy="320040"/>
          </a:xfrm>
          <a:prstGeom prst="rect">
            <a:avLst/>
          </a:prstGeom>
        </p:spPr>
      </p:pic>
      <p:pic>
        <p:nvPicPr>
          <p:cNvPr id="16" name="Image 4" descr="preencoded.png"/>
          <p:cNvPicPr>
            <a:picLocks noChangeAspect="1"/>
          </p:cNvPicPr>
          <p:nvPr/>
        </p:nvPicPr>
        <p:blipFill>
          <a:blip r:embed="rId11"/>
          <a:srcRect l="35221" r="35180"/>
          <a:stretch>
            <a:fillRect/>
          </a:stretch>
        </p:blipFill>
        <p:spPr>
          <a:xfrm>
            <a:off x="11000740" y="1316990"/>
            <a:ext cx="3012440" cy="679259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 0"/>
          <p:cNvSpPr txBox="1"/>
          <p:nvPr/>
        </p:nvSpPr>
        <p:spPr>
          <a:xfrm>
            <a:off x="1389888" y="475488"/>
            <a:ext cx="13048488" cy="841248"/>
          </a:xfrm>
          <a:prstGeom prst="rect">
            <a:avLst/>
          </a:prstGeom>
          <a:solidFill>
            <a:srgbClr val="FFFFFF">
              <a:alpha val="0"/>
            </a:srgbClr>
          </a:solidFill>
        </p:spPr>
        <p:txBody>
          <a:bodyPr wrap="square" lIns="0" tIns="0" rIns="0" bIns="0" rtlCol="0" anchor="ctr"/>
          <a:lstStyle/>
          <a:p>
            <a:pPr>
              <a:lnSpc>
                <a:spcPct val="125000"/>
              </a:lnSpc>
            </a:pPr>
            <a:r>
              <a:rPr lang="en-US" altLang="zh-CN" sz="2800" b="1" dirty="0">
                <a:solidFill>
                  <a:srgbClr val="031739"/>
                </a:solidFill>
                <a:latin typeface="微软雅黑" panose="020B0503020204020204" charset="-122"/>
                <a:ea typeface="微软雅黑" panose="020B0503020204020204" charset="-122"/>
                <a:cs typeface="微软雅黑" panose="020B0503020204020204" charset="-122"/>
              </a:rPr>
              <a:t>Crypto Asset Custody Platform API Capabilities</a:t>
            </a:r>
          </a:p>
        </p:txBody>
      </p:sp>
      <p:pic>
        <p:nvPicPr>
          <p:cNvPr id="3"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7240" y="466344"/>
            <a:ext cx="612648" cy="859536"/>
          </a:xfrm>
          <a:prstGeom prst="rect">
            <a:avLst/>
          </a:prstGeom>
        </p:spPr>
      </p:pic>
      <p:pic>
        <p:nvPicPr>
          <p:cNvPr id="4" name="Image 1"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89888" y="2578608"/>
            <a:ext cx="402336" cy="402336"/>
          </a:xfrm>
          <a:prstGeom prst="rect">
            <a:avLst/>
          </a:prstGeom>
        </p:spPr>
      </p:pic>
      <p:pic>
        <p:nvPicPr>
          <p:cNvPr id="5" name="Image 2"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190488" y="2578608"/>
            <a:ext cx="402336" cy="402336"/>
          </a:xfrm>
          <a:prstGeom prst="rect">
            <a:avLst/>
          </a:prstGeom>
        </p:spPr>
      </p:pic>
      <p:sp>
        <p:nvSpPr>
          <p:cNvPr id="6" name="Text 1"/>
          <p:cNvSpPr txBox="1"/>
          <p:nvPr/>
        </p:nvSpPr>
        <p:spPr>
          <a:xfrm>
            <a:off x="1892808" y="2560320"/>
            <a:ext cx="3995928" cy="420624"/>
          </a:xfrm>
          <a:prstGeom prst="rect">
            <a:avLst/>
          </a:prstGeom>
          <a:solidFill>
            <a:srgbClr val="FFFFFF">
              <a:alpha val="0"/>
            </a:srgbClr>
          </a:solidFill>
        </p:spPr>
        <p:txBody>
          <a:bodyPr wrap="square" lIns="0" tIns="0" rIns="0" bIns="0" rtlCol="0" anchor="t"/>
          <a:lstStyle/>
          <a:p>
            <a:pPr>
              <a:lnSpc>
                <a:spcPct val="125000"/>
              </a:lnSpc>
            </a:pPr>
            <a:r>
              <a:rPr lang="en-US" altLang="zh-CN" b="1" dirty="0">
                <a:solidFill>
                  <a:schemeClr val="accent1">
                    <a:lumMod val="75000"/>
                  </a:schemeClr>
                </a:solidFill>
                <a:latin typeface="微软雅黑" panose="020B0503020204020204" charset="-122"/>
                <a:ea typeface="微软雅黑" panose="020B0503020204020204" charset="-122"/>
                <a:cs typeface="Source Han Sans CN Regular" panose="020B0500000000000000" pitchFamily="34" charset="-120"/>
              </a:rPr>
              <a:t>Invocation Interfaces</a:t>
            </a:r>
          </a:p>
        </p:txBody>
      </p:sp>
      <p:sp>
        <p:nvSpPr>
          <p:cNvPr id="7" name="Text 2"/>
          <p:cNvSpPr txBox="1"/>
          <p:nvPr/>
        </p:nvSpPr>
        <p:spPr>
          <a:xfrm>
            <a:off x="1892808" y="3054096"/>
            <a:ext cx="3730752" cy="1719072"/>
          </a:xfrm>
          <a:prstGeom prst="rect">
            <a:avLst/>
          </a:prstGeom>
          <a:solidFill>
            <a:srgbClr val="FFFFFF">
              <a:alpha val="0"/>
            </a:srgbClr>
          </a:solidFill>
        </p:spPr>
        <p:txBody>
          <a:bodyPr wrap="square" lIns="0" tIns="0" rIns="0" bIns="0" rtlCol="0" anchor="t"/>
          <a:lstStyle/>
          <a:p>
            <a:pPr marL="285750" indent="-285750">
              <a:lnSpc>
                <a:spcPct val="125000"/>
              </a:lnSpc>
              <a:buSzPct val="100000"/>
              <a:buFont typeface="Arial" panose="020B0604020202020204" pitchFamily="34" charset="0"/>
              <a:buChar char="•"/>
            </a:pPr>
            <a:r>
              <a:rPr lang="en-US" altLang="zh-CN" sz="1400" dirty="0">
                <a:latin typeface="微软雅黑" panose="020B0503020204020204" charset="-122"/>
                <a:ea typeface="微软雅黑" panose="020B0503020204020204" charset="-122"/>
              </a:rPr>
              <a:t>Create customer wallet address</a:t>
            </a:r>
          </a:p>
          <a:p>
            <a:pPr marL="285750" indent="-285750">
              <a:lnSpc>
                <a:spcPct val="125000"/>
              </a:lnSpc>
              <a:buSzPct val="100000"/>
              <a:buFont typeface="Arial" panose="020B0604020202020204" pitchFamily="34" charset="0"/>
              <a:buChar char="•"/>
            </a:pPr>
            <a:r>
              <a:rPr lang="en-US" altLang="zh-CN" sz="1400" dirty="0">
                <a:latin typeface="微软雅黑" panose="020B0503020204020204" charset="-122"/>
                <a:ea typeface="微软雅黑" panose="020B0503020204020204" charset="-122"/>
              </a:rPr>
              <a:t>Customer wallet withdrawal</a:t>
            </a:r>
          </a:p>
          <a:p>
            <a:pPr marL="285750" indent="-285750">
              <a:lnSpc>
                <a:spcPct val="125000"/>
              </a:lnSpc>
              <a:buSzPct val="100000"/>
              <a:buFont typeface="Arial" panose="020B0604020202020204" pitchFamily="34" charset="0"/>
              <a:buChar char="•"/>
            </a:pPr>
            <a:r>
              <a:rPr lang="en-US" altLang="zh-CN" sz="1400" dirty="0">
                <a:latin typeface="微软雅黑" panose="020B0503020204020204" charset="-122"/>
                <a:ea typeface="微软雅黑" panose="020B0503020204020204" charset="-122"/>
              </a:rPr>
              <a:t>Create customer wallet whitelist</a:t>
            </a:r>
          </a:p>
          <a:p>
            <a:pPr marL="285750" indent="-285750">
              <a:lnSpc>
                <a:spcPct val="125000"/>
              </a:lnSpc>
              <a:buSzPct val="100000"/>
              <a:buFont typeface="Arial" panose="020B0604020202020204" pitchFamily="34" charset="0"/>
              <a:buChar char="•"/>
            </a:pPr>
            <a:r>
              <a:rPr lang="en-US" altLang="zh-CN" sz="1400" dirty="0">
                <a:latin typeface="微软雅黑" panose="020B0503020204020204" charset="-122"/>
                <a:ea typeface="微软雅黑" panose="020B0503020204020204" charset="-122"/>
              </a:rPr>
              <a:t>Query customer wallet balance</a:t>
            </a:r>
          </a:p>
          <a:p>
            <a:pPr marL="285750" indent="-285750">
              <a:lnSpc>
                <a:spcPct val="125000"/>
              </a:lnSpc>
              <a:buSzPct val="100000"/>
              <a:buFont typeface="Arial" panose="020B0604020202020204" pitchFamily="34" charset="0"/>
              <a:buChar char="•"/>
            </a:pPr>
            <a:r>
              <a:rPr lang="en-US" altLang="zh-CN" sz="1400" dirty="0">
                <a:latin typeface="微软雅黑" panose="020B0503020204020204" charset="-122"/>
                <a:ea typeface="微软雅黑" panose="020B0503020204020204" charset="-122"/>
              </a:rPr>
              <a:t>Query customer wallet transaction details</a:t>
            </a:r>
          </a:p>
        </p:txBody>
      </p:sp>
      <p:sp>
        <p:nvSpPr>
          <p:cNvPr id="8" name="Text 3"/>
          <p:cNvSpPr txBox="1"/>
          <p:nvPr/>
        </p:nvSpPr>
        <p:spPr>
          <a:xfrm>
            <a:off x="6684264" y="2560320"/>
            <a:ext cx="3995928" cy="420624"/>
          </a:xfrm>
          <a:prstGeom prst="rect">
            <a:avLst/>
          </a:prstGeom>
          <a:solidFill>
            <a:srgbClr val="FFFFFF">
              <a:alpha val="0"/>
            </a:srgbClr>
          </a:solidFill>
        </p:spPr>
        <p:txBody>
          <a:bodyPr wrap="square" lIns="0" tIns="0" rIns="0" bIns="0" rtlCol="0" anchor="t"/>
          <a:lstStyle/>
          <a:p>
            <a:pPr>
              <a:lnSpc>
                <a:spcPct val="125000"/>
              </a:lnSpc>
            </a:pPr>
            <a:r>
              <a:rPr lang="en-US" altLang="zh-CN" b="1" dirty="0">
                <a:solidFill>
                  <a:schemeClr val="accent1">
                    <a:lumMod val="75000"/>
                  </a:schemeClr>
                </a:solidFill>
                <a:latin typeface="微软雅黑" panose="020B0503020204020204" charset="-122"/>
                <a:ea typeface="微软雅黑" panose="020B0503020204020204" charset="-122"/>
                <a:cs typeface="Source Han Sans CN Regular" panose="020B0500000000000000" pitchFamily="34" charset="-120"/>
              </a:rPr>
              <a:t>Notification Interfaces</a:t>
            </a:r>
          </a:p>
        </p:txBody>
      </p:sp>
      <p:sp>
        <p:nvSpPr>
          <p:cNvPr id="9" name="Text 4"/>
          <p:cNvSpPr txBox="1"/>
          <p:nvPr/>
        </p:nvSpPr>
        <p:spPr>
          <a:xfrm>
            <a:off x="6684264" y="3054096"/>
            <a:ext cx="3730752" cy="1636776"/>
          </a:xfrm>
          <a:prstGeom prst="rect">
            <a:avLst/>
          </a:prstGeom>
          <a:solidFill>
            <a:srgbClr val="FFFFFF">
              <a:alpha val="0"/>
            </a:srgbClr>
          </a:solidFill>
        </p:spPr>
        <p:txBody>
          <a:bodyPr wrap="square" lIns="0" tIns="0" rIns="0" bIns="0" rtlCol="0" anchor="t"/>
          <a:lstStyle/>
          <a:p>
            <a:pPr marL="342900" indent="-342900">
              <a:lnSpc>
                <a:spcPct val="125000"/>
              </a:lnSpc>
              <a:buSzPct val="100000"/>
              <a:buChar char="•"/>
            </a:pPr>
            <a:r>
              <a:rPr lang="en-US" altLang="zh-CN" sz="1400" dirty="0">
                <a:latin typeface="微软雅黑" panose="020B0503020204020204" charset="-122"/>
                <a:ea typeface="微软雅黑" panose="020B0503020204020204" charset="-122"/>
              </a:rPr>
              <a:t>Customer wallet withdrawal result notification</a:t>
            </a:r>
          </a:p>
          <a:p>
            <a:pPr marL="342900" indent="-342900">
              <a:lnSpc>
                <a:spcPct val="125000"/>
              </a:lnSpc>
              <a:buSzPct val="100000"/>
              <a:buChar char="•"/>
            </a:pPr>
            <a:r>
              <a:rPr lang="en-US" altLang="zh-CN" sz="1400" dirty="0">
                <a:latin typeface="微软雅黑" panose="020B0503020204020204" charset="-122"/>
                <a:ea typeface="微软雅黑" panose="020B0503020204020204" charset="-122"/>
              </a:rPr>
              <a:t>Customer wallet deposit result notification</a:t>
            </a:r>
          </a:p>
          <a:p>
            <a:pPr marL="342900" indent="-342900">
              <a:lnSpc>
                <a:spcPct val="125000"/>
              </a:lnSpc>
              <a:buSzPct val="100000"/>
              <a:buChar char="•"/>
            </a:pPr>
            <a:r>
              <a:rPr lang="en-US" altLang="zh-CN" sz="1400" dirty="0">
                <a:latin typeface="微软雅黑" panose="020B0503020204020204" charset="-122"/>
                <a:ea typeface="微软雅黑" panose="020B0503020204020204" charset="-122"/>
              </a:rPr>
              <a:t>Customer wallet address risk notification</a:t>
            </a:r>
          </a:p>
        </p:txBody>
      </p:sp>
      <p:pic>
        <p:nvPicPr>
          <p:cNvPr id="10" name="Image 3" descr="preencoded.png"/>
          <p:cNvPicPr>
            <a:picLocks noChangeAspect="1"/>
          </p:cNvPicPr>
          <p:nvPr/>
        </p:nvPicPr>
        <p:blipFill>
          <a:blip r:embed="rId9"/>
          <a:srcRect l="35221" r="35180"/>
          <a:stretch>
            <a:fillRect/>
          </a:stretch>
        </p:blipFill>
        <p:spPr>
          <a:xfrm>
            <a:off x="11057890" y="1317625"/>
            <a:ext cx="3047365" cy="687324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 0"/>
          <p:cNvSpPr txBox="1"/>
          <p:nvPr/>
        </p:nvSpPr>
        <p:spPr>
          <a:xfrm>
            <a:off x="1389888" y="475488"/>
            <a:ext cx="13048488" cy="841248"/>
          </a:xfrm>
          <a:prstGeom prst="rect">
            <a:avLst/>
          </a:prstGeom>
          <a:solidFill>
            <a:srgbClr val="FFFFFF">
              <a:alpha val="0"/>
            </a:srgbClr>
          </a:solidFill>
        </p:spPr>
        <p:txBody>
          <a:bodyPr wrap="square" lIns="0" tIns="0" rIns="0" bIns="0" rtlCol="0" anchor="ctr"/>
          <a:lstStyle/>
          <a:p>
            <a:pPr algn="l">
              <a:lnSpc>
                <a:spcPct val="125000"/>
              </a:lnSpc>
            </a:pPr>
            <a:r>
              <a:rPr lang="en-US" altLang="zh-CN" sz="2800" b="1" dirty="0">
                <a:solidFill>
                  <a:srgbClr val="031739"/>
                </a:solidFill>
                <a:latin typeface="微软雅黑" panose="020B0503020204020204" charset="-122"/>
                <a:ea typeface="微软雅黑" panose="020B0503020204020204" charset="-122"/>
                <a:cs typeface="微软雅黑" panose="020B0503020204020204" charset="-122"/>
              </a:rPr>
              <a:t>Multi-service KYT/KYA Access and Customized Compliance Strategies</a:t>
            </a:r>
          </a:p>
        </p:txBody>
      </p:sp>
      <p:sp>
        <p:nvSpPr>
          <p:cNvPr id="3" name="Shape 1"/>
          <p:cNvSpPr/>
          <p:nvPr/>
        </p:nvSpPr>
        <p:spPr>
          <a:xfrm>
            <a:off x="-17291304" y="4544568"/>
            <a:ext cx="448056" cy="0"/>
          </a:xfrm>
          <a:prstGeom prst="line">
            <a:avLst/>
          </a:prstGeom>
          <a:solidFill>
            <a:srgbClr val="FFFFFF"/>
          </a:solidFill>
          <a:ln w="19050">
            <a:solidFill>
              <a:srgbClr val="0249B6"/>
            </a:solidFill>
            <a:prstDash val="solid"/>
            <a:headEnd type="none"/>
            <a:tailEnd type="none"/>
          </a:ln>
          <a:effectLst>
            <a:outerShdw blurRad="101600" dist="50800" dir="16200000" algn="bl" rotWithShape="0">
              <a:srgbClr val="000000">
                <a:alpha val="0"/>
              </a:srgbClr>
            </a:outerShdw>
          </a:effectLst>
        </p:spPr>
        <p:txBody>
          <a:bodyPr/>
          <a:lstStyle/>
          <a:p>
            <a:endParaRPr lang="zh-CN" altLang="en-US"/>
          </a:p>
        </p:txBody>
      </p:sp>
      <p:sp>
        <p:nvSpPr>
          <p:cNvPr id="4" name="Shape 2"/>
          <p:cNvSpPr/>
          <p:nvPr/>
        </p:nvSpPr>
        <p:spPr>
          <a:xfrm>
            <a:off x="-17291304" y="4544568"/>
            <a:ext cx="448056" cy="0"/>
          </a:xfrm>
          <a:prstGeom prst="line">
            <a:avLst/>
          </a:prstGeom>
          <a:solidFill>
            <a:srgbClr val="FFFFFF"/>
          </a:solidFill>
          <a:ln w="19050">
            <a:solidFill>
              <a:srgbClr val="0249B6"/>
            </a:solidFill>
            <a:prstDash val="solid"/>
            <a:headEnd type="none"/>
            <a:tailEnd type="none"/>
          </a:ln>
          <a:effectLst>
            <a:outerShdw blurRad="101600" dist="50800" dir="16200000" algn="bl" rotWithShape="0">
              <a:srgbClr val="000000">
                <a:alpha val="0"/>
              </a:srgbClr>
            </a:outerShdw>
          </a:effectLst>
        </p:spPr>
        <p:txBody>
          <a:bodyPr/>
          <a:lstStyle/>
          <a:p>
            <a:endParaRPr lang="zh-CN" altLang="en-US"/>
          </a:p>
        </p:txBody>
      </p:sp>
      <p:sp>
        <p:nvSpPr>
          <p:cNvPr id="5" name="Shape 3"/>
          <p:cNvSpPr/>
          <p:nvPr/>
        </p:nvSpPr>
        <p:spPr>
          <a:xfrm>
            <a:off x="-13981176" y="1005840"/>
            <a:ext cx="448056" cy="0"/>
          </a:xfrm>
          <a:prstGeom prst="line">
            <a:avLst/>
          </a:prstGeom>
          <a:solidFill>
            <a:srgbClr val="FFFFFF"/>
          </a:solidFill>
          <a:ln w="19050">
            <a:solidFill>
              <a:srgbClr val="4180DD"/>
            </a:solidFill>
            <a:prstDash val="solid"/>
            <a:headEnd type="none"/>
            <a:tailEnd type="none"/>
          </a:ln>
          <a:effectLst>
            <a:outerShdw blurRad="101600" dist="50800" dir="16200000" algn="bl" rotWithShape="0">
              <a:srgbClr val="000000">
                <a:alpha val="0"/>
              </a:srgbClr>
            </a:outerShdw>
          </a:effectLst>
        </p:spPr>
        <p:txBody>
          <a:bodyPr/>
          <a:lstStyle/>
          <a:p>
            <a:endParaRPr lang="zh-CN" altLang="en-US"/>
          </a:p>
        </p:txBody>
      </p:sp>
      <p:sp>
        <p:nvSpPr>
          <p:cNvPr id="6" name="Shape 4"/>
          <p:cNvSpPr/>
          <p:nvPr/>
        </p:nvSpPr>
        <p:spPr>
          <a:xfrm>
            <a:off x="-13981176" y="1005840"/>
            <a:ext cx="448056" cy="0"/>
          </a:xfrm>
          <a:prstGeom prst="line">
            <a:avLst/>
          </a:prstGeom>
          <a:solidFill>
            <a:srgbClr val="FFFFFF"/>
          </a:solidFill>
          <a:ln w="19050">
            <a:solidFill>
              <a:srgbClr val="4180DD"/>
            </a:solidFill>
            <a:prstDash val="solid"/>
            <a:headEnd type="none"/>
            <a:tailEnd type="none"/>
          </a:ln>
          <a:effectLst>
            <a:outerShdw blurRad="101600" dist="50800" dir="16200000" algn="bl" rotWithShape="0">
              <a:srgbClr val="000000">
                <a:alpha val="0"/>
              </a:srgbClr>
            </a:outerShdw>
          </a:effectLst>
        </p:spPr>
        <p:txBody>
          <a:bodyPr/>
          <a:lstStyle/>
          <a:p>
            <a:endParaRPr lang="zh-CN" altLang="en-US"/>
          </a:p>
        </p:txBody>
      </p:sp>
      <p:pic>
        <p:nvPicPr>
          <p:cNvPr id="7"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7240" y="466344"/>
            <a:ext cx="612648" cy="859536"/>
          </a:xfrm>
          <a:prstGeom prst="rect">
            <a:avLst/>
          </a:prstGeom>
        </p:spPr>
      </p:pic>
      <p:pic>
        <p:nvPicPr>
          <p:cNvPr id="8" name="Image 1"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86968" y="2551176"/>
            <a:ext cx="402336" cy="402336"/>
          </a:xfrm>
          <a:prstGeom prst="rect">
            <a:avLst/>
          </a:prstGeom>
        </p:spPr>
      </p:pic>
      <p:pic>
        <p:nvPicPr>
          <p:cNvPr id="9" name="Image 2"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687568" y="2551176"/>
            <a:ext cx="402336" cy="402336"/>
          </a:xfrm>
          <a:prstGeom prst="rect">
            <a:avLst/>
          </a:prstGeom>
        </p:spPr>
      </p:pic>
      <p:pic>
        <p:nvPicPr>
          <p:cNvPr id="10" name="Image 3" descr="preencoded.png"/>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86968" y="4791456"/>
            <a:ext cx="402336" cy="402336"/>
          </a:xfrm>
          <a:prstGeom prst="rect">
            <a:avLst/>
          </a:prstGeom>
        </p:spPr>
      </p:pic>
      <p:pic>
        <p:nvPicPr>
          <p:cNvPr id="11" name="Image 4" descr="preencoded.png"/>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687568" y="4791456"/>
            <a:ext cx="402336" cy="402336"/>
          </a:xfrm>
          <a:prstGeom prst="rect">
            <a:avLst/>
          </a:prstGeom>
        </p:spPr>
      </p:pic>
      <p:sp>
        <p:nvSpPr>
          <p:cNvPr id="12" name="Text 5"/>
          <p:cNvSpPr txBox="1"/>
          <p:nvPr/>
        </p:nvSpPr>
        <p:spPr>
          <a:xfrm>
            <a:off x="1389888" y="2551176"/>
            <a:ext cx="4197096" cy="402336"/>
          </a:xfrm>
          <a:prstGeom prst="rect">
            <a:avLst/>
          </a:prstGeom>
          <a:solidFill>
            <a:srgbClr val="FFFFFF">
              <a:alpha val="0"/>
            </a:srgbClr>
          </a:solidFill>
        </p:spPr>
        <p:txBody>
          <a:bodyPr wrap="square" lIns="0" tIns="0" rIns="0" bIns="0" rtlCol="0" anchor="t"/>
          <a:lstStyle/>
          <a:p>
            <a:pPr algn="l">
              <a:lnSpc>
                <a:spcPct val="85000"/>
              </a:lnSpc>
            </a:pPr>
            <a:r>
              <a:rPr lang="en-US" altLang="zh-CN" sz="1600" b="1" dirty="0">
                <a:solidFill>
                  <a:schemeClr val="accent1">
                    <a:lumMod val="75000"/>
                  </a:schemeClr>
                </a:solidFill>
                <a:latin typeface="微软雅黑" panose="020B0503020204020204" charset="-122"/>
                <a:ea typeface="微软雅黑" panose="020B0503020204020204" charset="-122"/>
                <a:cs typeface="微软雅黑" panose="020B0503020204020204" charset="-122"/>
              </a:rPr>
              <a:t>Support Mainstream KYT/KYA Providers</a:t>
            </a:r>
          </a:p>
        </p:txBody>
      </p:sp>
      <p:sp>
        <p:nvSpPr>
          <p:cNvPr id="13" name="Text 6"/>
          <p:cNvSpPr txBox="1"/>
          <p:nvPr/>
        </p:nvSpPr>
        <p:spPr>
          <a:xfrm>
            <a:off x="1399032" y="3133090"/>
            <a:ext cx="4087368" cy="1636776"/>
          </a:xfrm>
          <a:prstGeom prst="rect">
            <a:avLst/>
          </a:prstGeom>
          <a:solidFill>
            <a:srgbClr val="FFFFFF">
              <a:alpha val="0"/>
            </a:srgbClr>
          </a:solidFill>
        </p:spPr>
        <p:txBody>
          <a:bodyPr wrap="square" lIns="0" tIns="0" rIns="0" bIns="0" rtlCol="0" anchor="t"/>
          <a:lstStyle/>
          <a:p>
            <a:pPr algn="l">
              <a:lnSpc>
                <a:spcPct val="105000"/>
              </a:lnSpc>
            </a:pPr>
            <a:r>
              <a:rPr lang="en-US" altLang="zh-CN" sz="1400" dirty="0">
                <a:solidFill>
                  <a:srgbClr val="333333"/>
                </a:solidFill>
                <a:highlight>
                  <a:srgbClr val="FFFFFF"/>
                </a:highlight>
                <a:latin typeface="微软雅黑" panose="020B0503020204020204" charset="-122"/>
                <a:ea typeface="微软雅黑" panose="020B0503020204020204" charset="-122"/>
                <a:cs typeface="微软雅黑" panose="020B0503020204020204" charset="-122"/>
              </a:rPr>
              <a:t>KYT/KYA integrations: goPlus, SlowMist, Beosin.</a:t>
            </a:r>
          </a:p>
        </p:txBody>
      </p:sp>
      <p:sp>
        <p:nvSpPr>
          <p:cNvPr id="14" name="Text 7"/>
          <p:cNvSpPr txBox="1"/>
          <p:nvPr/>
        </p:nvSpPr>
        <p:spPr>
          <a:xfrm>
            <a:off x="6190487" y="2532888"/>
            <a:ext cx="4401947" cy="420624"/>
          </a:xfrm>
          <a:prstGeom prst="rect">
            <a:avLst/>
          </a:prstGeom>
          <a:solidFill>
            <a:srgbClr val="FFFFFF">
              <a:alpha val="0"/>
            </a:srgbClr>
          </a:solidFill>
        </p:spPr>
        <p:txBody>
          <a:bodyPr wrap="square" lIns="0" tIns="0" rIns="0" bIns="0" rtlCol="0" anchor="t"/>
          <a:lstStyle/>
          <a:p>
            <a:pPr algn="l">
              <a:lnSpc>
                <a:spcPct val="85000"/>
              </a:lnSpc>
            </a:pPr>
            <a:r>
              <a:rPr lang="en-US" altLang="zh-CN" sz="1600" b="1" dirty="0">
                <a:solidFill>
                  <a:schemeClr val="accent1">
                    <a:lumMod val="75000"/>
                  </a:schemeClr>
                </a:solidFill>
                <a:latin typeface="微软雅黑" panose="020B0503020204020204" charset="-122"/>
                <a:ea typeface="微软雅黑" panose="020B0503020204020204" charset="-122"/>
                <a:cs typeface="微软雅黑" panose="020B0503020204020204" charset="-122"/>
              </a:rPr>
              <a:t>Simultaneous Multi-service Access/ Switching</a:t>
            </a:r>
          </a:p>
        </p:txBody>
      </p:sp>
      <p:sp>
        <p:nvSpPr>
          <p:cNvPr id="15" name="Text 8"/>
          <p:cNvSpPr txBox="1"/>
          <p:nvPr/>
        </p:nvSpPr>
        <p:spPr>
          <a:xfrm>
            <a:off x="6190487" y="3133090"/>
            <a:ext cx="4447667" cy="1636776"/>
          </a:xfrm>
          <a:prstGeom prst="rect">
            <a:avLst/>
          </a:prstGeom>
          <a:solidFill>
            <a:srgbClr val="FFFFFF">
              <a:alpha val="0"/>
            </a:srgbClr>
          </a:solidFill>
        </p:spPr>
        <p:txBody>
          <a:bodyPr wrap="square" lIns="0" tIns="0" rIns="0" bIns="0" rtlCol="0" anchor="t"/>
          <a:lstStyle/>
          <a:p>
            <a:pPr algn="l">
              <a:lnSpc>
                <a:spcPct val="105000"/>
              </a:lnSpc>
            </a:pPr>
            <a:r>
              <a:rPr lang="en-US" altLang="zh-CN" sz="1400" dirty="0">
                <a:solidFill>
                  <a:srgbClr val="333333"/>
                </a:solidFill>
                <a:highlight>
                  <a:srgbClr val="FFFFFF"/>
                </a:highlight>
                <a:latin typeface="微软雅黑" panose="020B0503020204020204" charset="-122"/>
                <a:ea typeface="微软雅黑" panose="020B0503020204020204" charset="-122"/>
                <a:cs typeface="微软雅黑" panose="020B0503020204020204" charset="-122"/>
              </a:rPr>
              <a:t>Each zone can customize which </a:t>
            </a:r>
            <a:r>
              <a:rPr lang="en-US" altLang="zh-CN" sz="1400" dirty="0">
                <a:solidFill>
                  <a:srgbClr val="333333"/>
                </a:solidFill>
                <a:highlight>
                  <a:srgbClr val="FFFFFF"/>
                </a:highlight>
                <a:latin typeface="微软雅黑" panose="020B0503020204020204" charset="-122"/>
                <a:ea typeface="微软雅黑" panose="020B0503020204020204" charset="-122"/>
                <a:cs typeface="微软雅黑" panose="020B0503020204020204" charset="-122"/>
                <a:sym typeface="+mn-ea"/>
              </a:rPr>
              <a:t>KYT/KYA</a:t>
            </a:r>
            <a:r>
              <a:rPr lang="en-US" altLang="zh-CN" sz="1400" dirty="0">
                <a:solidFill>
                  <a:srgbClr val="333333"/>
                </a:solidFill>
                <a:highlight>
                  <a:srgbClr val="FFFFFF"/>
                </a:highlight>
                <a:latin typeface="微软雅黑" panose="020B0503020204020204" charset="-122"/>
                <a:ea typeface="微软雅黑" panose="020B0503020204020204" charset="-122"/>
                <a:cs typeface="微软雅黑" panose="020B0503020204020204" charset="-122"/>
              </a:rPr>
              <a:t> providers to enable, can enable multiple; each provider has customized </a:t>
            </a:r>
            <a:r>
              <a:rPr lang="en-US" altLang="zh-CN" sz="1400" dirty="0">
                <a:solidFill>
                  <a:srgbClr val="333333"/>
                </a:solidFill>
                <a:highlight>
                  <a:srgbClr val="FFFFFF"/>
                </a:highlight>
                <a:latin typeface="微软雅黑" panose="020B0503020204020204" charset="-122"/>
                <a:ea typeface="微软雅黑" panose="020B0503020204020204" charset="-122"/>
                <a:cs typeface="微软雅黑" panose="020B0503020204020204" charset="-122"/>
                <a:sym typeface="+mn-ea"/>
              </a:rPr>
              <a:t>KYT/KYA</a:t>
            </a:r>
            <a:r>
              <a:rPr lang="en-US" altLang="zh-CN" sz="1400" dirty="0">
                <a:solidFill>
                  <a:srgbClr val="333333"/>
                </a:solidFill>
                <a:highlight>
                  <a:srgbClr val="FFFFFF"/>
                </a:highlight>
                <a:latin typeface="微软雅黑" panose="020B0503020204020204" charset="-122"/>
                <a:ea typeface="微软雅黑" panose="020B0503020204020204" charset="-122"/>
                <a:cs typeface="微软雅黑" panose="020B0503020204020204" charset="-122"/>
              </a:rPr>
              <a:t> trigger parameters, and can be switched during use.</a:t>
            </a:r>
          </a:p>
        </p:txBody>
      </p:sp>
      <p:sp>
        <p:nvSpPr>
          <p:cNvPr id="16" name="Text 9"/>
          <p:cNvSpPr txBox="1"/>
          <p:nvPr/>
        </p:nvSpPr>
        <p:spPr>
          <a:xfrm>
            <a:off x="1389888" y="4773168"/>
            <a:ext cx="3995928" cy="420624"/>
          </a:xfrm>
          <a:prstGeom prst="rect">
            <a:avLst/>
          </a:prstGeom>
          <a:solidFill>
            <a:srgbClr val="FFFFFF">
              <a:alpha val="0"/>
            </a:srgbClr>
          </a:solidFill>
        </p:spPr>
        <p:txBody>
          <a:bodyPr wrap="square" lIns="0" tIns="0" rIns="0" bIns="0" rtlCol="0" anchor="t"/>
          <a:lstStyle/>
          <a:p>
            <a:pPr algn="l">
              <a:lnSpc>
                <a:spcPct val="85000"/>
              </a:lnSpc>
            </a:pPr>
            <a:r>
              <a:rPr lang="en-US" altLang="zh-CN" sz="1600" b="1" dirty="0">
                <a:solidFill>
                  <a:schemeClr val="accent1">
                    <a:lumMod val="75000"/>
                  </a:schemeClr>
                </a:solidFill>
                <a:latin typeface="微软雅黑" panose="020B0503020204020204" charset="-122"/>
                <a:ea typeface="微软雅黑" panose="020B0503020204020204" charset="-122"/>
                <a:cs typeface="Source Han Sans CN Regular" panose="020B0500000000000000" pitchFamily="34" charset="-120"/>
              </a:rPr>
              <a:t>Risk Interception Strategies</a:t>
            </a:r>
          </a:p>
        </p:txBody>
      </p:sp>
      <p:sp>
        <p:nvSpPr>
          <p:cNvPr id="17" name="Text 10"/>
          <p:cNvSpPr txBox="1"/>
          <p:nvPr/>
        </p:nvSpPr>
        <p:spPr>
          <a:xfrm>
            <a:off x="1389888" y="5327396"/>
            <a:ext cx="3730752" cy="1636776"/>
          </a:xfrm>
          <a:prstGeom prst="rect">
            <a:avLst/>
          </a:prstGeom>
          <a:solidFill>
            <a:srgbClr val="FFFFFF">
              <a:alpha val="0"/>
            </a:srgbClr>
          </a:solidFill>
        </p:spPr>
        <p:txBody>
          <a:bodyPr wrap="square" lIns="0" tIns="0" rIns="0" bIns="0" rtlCol="0" anchor="t"/>
          <a:lstStyle/>
          <a:p>
            <a:pPr algn="l">
              <a:lnSpc>
                <a:spcPct val="105000"/>
              </a:lnSpc>
            </a:pPr>
            <a:r>
              <a:rPr lang="en-US" altLang="zh-CN" sz="1400" dirty="0">
                <a:solidFill>
                  <a:srgbClr val="19191A"/>
                </a:solidFill>
                <a:latin typeface="微软雅黑" panose="020B0503020204020204" charset="-122"/>
                <a:ea typeface="微软雅黑" panose="020B0503020204020204" charset="-122"/>
                <a:cs typeface="微软雅黑" panose="020B0503020204020204" charset="-122"/>
              </a:rPr>
              <a:t>Custom compliance scans and custom </a:t>
            </a:r>
            <a:r>
              <a:rPr lang="en-US" altLang="zh-CN" sz="1400" dirty="0">
                <a:solidFill>
                  <a:srgbClr val="333333"/>
                </a:solidFill>
                <a:highlight>
                  <a:srgbClr val="FFFFFF"/>
                </a:highlight>
                <a:latin typeface="微软雅黑" panose="020B0503020204020204" charset="-122"/>
                <a:ea typeface="微软雅黑" panose="020B0503020204020204" charset="-122"/>
                <a:cs typeface="微软雅黑" panose="020B0503020204020204" charset="-122"/>
                <a:sym typeface="+mn-ea"/>
              </a:rPr>
              <a:t>KYT/KYA</a:t>
            </a:r>
            <a:r>
              <a:rPr lang="en-US" altLang="zh-CN" sz="1400" dirty="0">
                <a:solidFill>
                  <a:srgbClr val="19191A"/>
                </a:solidFill>
                <a:latin typeface="微软雅黑" panose="020B0503020204020204" charset="-122"/>
                <a:ea typeface="微软雅黑" panose="020B0503020204020204" charset="-122"/>
                <a:cs typeface="微软雅黑" panose="020B0503020204020204" charset="-122"/>
              </a:rPr>
              <a:t> interface invocation strategies.</a:t>
            </a:r>
          </a:p>
        </p:txBody>
      </p:sp>
      <p:sp>
        <p:nvSpPr>
          <p:cNvPr id="18" name="Text 11"/>
          <p:cNvSpPr txBox="1"/>
          <p:nvPr/>
        </p:nvSpPr>
        <p:spPr>
          <a:xfrm>
            <a:off x="6208776" y="4736592"/>
            <a:ext cx="3995928" cy="420624"/>
          </a:xfrm>
          <a:prstGeom prst="rect">
            <a:avLst/>
          </a:prstGeom>
          <a:solidFill>
            <a:srgbClr val="FFFFFF">
              <a:alpha val="0"/>
            </a:srgbClr>
          </a:solidFill>
        </p:spPr>
        <p:txBody>
          <a:bodyPr wrap="square" lIns="0" tIns="0" rIns="0" bIns="0" rtlCol="0" anchor="t"/>
          <a:lstStyle/>
          <a:p>
            <a:pPr algn="l">
              <a:lnSpc>
                <a:spcPct val="85000"/>
              </a:lnSpc>
            </a:pPr>
            <a:r>
              <a:rPr lang="en-US" altLang="zh-CN" sz="1600" b="1" dirty="0">
                <a:solidFill>
                  <a:schemeClr val="accent1">
                    <a:lumMod val="75000"/>
                  </a:schemeClr>
                </a:solidFill>
                <a:latin typeface="微软雅黑" panose="020B0503020204020204" charset="-122"/>
                <a:ea typeface="微软雅黑" panose="020B0503020204020204" charset="-122"/>
                <a:cs typeface="Source Han Sans CN Regular" panose="020B0500000000000000" pitchFamily="34" charset="-120"/>
              </a:rPr>
              <a:t>Automated Compliance Tracking and Forensics</a:t>
            </a:r>
          </a:p>
        </p:txBody>
      </p:sp>
      <p:sp>
        <p:nvSpPr>
          <p:cNvPr id="19" name="Text 12"/>
          <p:cNvSpPr txBox="1"/>
          <p:nvPr/>
        </p:nvSpPr>
        <p:spPr>
          <a:xfrm>
            <a:off x="6199632" y="5327396"/>
            <a:ext cx="3922904" cy="1636776"/>
          </a:xfrm>
          <a:prstGeom prst="rect">
            <a:avLst/>
          </a:prstGeom>
          <a:solidFill>
            <a:srgbClr val="FFFFFF">
              <a:alpha val="0"/>
            </a:srgbClr>
          </a:solidFill>
        </p:spPr>
        <p:txBody>
          <a:bodyPr wrap="square" lIns="0" tIns="0" rIns="0" bIns="0" rtlCol="0" anchor="t"/>
          <a:lstStyle/>
          <a:p>
            <a:pPr algn="l">
              <a:lnSpc>
                <a:spcPct val="105000"/>
              </a:lnSpc>
            </a:pPr>
            <a:r>
              <a:rPr lang="en-US" altLang="zh-CN" sz="1400" dirty="0">
                <a:solidFill>
                  <a:srgbClr val="19191A"/>
                </a:solidFill>
                <a:latin typeface="微软雅黑" panose="020B0503020204020204" charset="-122"/>
                <a:ea typeface="微软雅黑" panose="020B0503020204020204" charset="-122"/>
                <a:cs typeface="微软雅黑" panose="020B0503020204020204" charset="-122"/>
              </a:rPr>
              <a:t>Store </a:t>
            </a:r>
            <a:r>
              <a:rPr lang="en-US" altLang="zh-CN" sz="1400" dirty="0">
                <a:solidFill>
                  <a:srgbClr val="333333"/>
                </a:solidFill>
                <a:highlight>
                  <a:srgbClr val="FFFFFF"/>
                </a:highlight>
                <a:latin typeface="微软雅黑" panose="020B0503020204020204" charset="-122"/>
                <a:ea typeface="微软雅黑" panose="020B0503020204020204" charset="-122"/>
                <a:cs typeface="微软雅黑" panose="020B0503020204020204" charset="-122"/>
                <a:sym typeface="+mn-ea"/>
              </a:rPr>
              <a:t>KYT/KYA</a:t>
            </a:r>
            <a:r>
              <a:rPr lang="en-US" altLang="zh-CN" sz="1400" dirty="0">
                <a:solidFill>
                  <a:srgbClr val="19191A"/>
                </a:solidFill>
                <a:latin typeface="微软雅黑" panose="020B0503020204020204" charset="-122"/>
                <a:ea typeface="微软雅黑" panose="020B0503020204020204" charset="-122"/>
                <a:cs typeface="微软雅黑" panose="020B0503020204020204" charset="-122"/>
              </a:rPr>
              <a:t> interface logs in the database.</a:t>
            </a:r>
            <a:endParaRPr lang="zh-CN" altLang="en-US" sz="1400" dirty="0">
              <a:solidFill>
                <a:srgbClr val="19191A"/>
              </a:solidFill>
              <a:latin typeface="微软雅黑" panose="020B0503020204020204" charset="-122"/>
              <a:ea typeface="微软雅黑" panose="020B0503020204020204" charset="-122"/>
              <a:cs typeface="微软雅黑" panose="020B0503020204020204" charset="-122"/>
            </a:endParaRPr>
          </a:p>
        </p:txBody>
      </p:sp>
      <p:pic>
        <p:nvPicPr>
          <p:cNvPr id="20" name="Image 5" descr="preencoded.png"/>
          <p:cNvPicPr>
            <a:picLocks noChangeAspect="1"/>
          </p:cNvPicPr>
          <p:nvPr/>
        </p:nvPicPr>
        <p:blipFill>
          <a:blip r:embed="rId13"/>
          <a:srcRect l="33403" r="33354"/>
          <a:stretch>
            <a:fillRect/>
          </a:stretch>
        </p:blipFill>
        <p:spPr>
          <a:xfrm>
            <a:off x="11095355" y="1316990"/>
            <a:ext cx="3014980" cy="680021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 0"/>
          <p:cNvSpPr txBox="1"/>
          <p:nvPr/>
        </p:nvSpPr>
        <p:spPr>
          <a:xfrm>
            <a:off x="1389888" y="475488"/>
            <a:ext cx="13048488" cy="841248"/>
          </a:xfrm>
          <a:prstGeom prst="rect">
            <a:avLst/>
          </a:prstGeom>
          <a:solidFill>
            <a:srgbClr val="FFFFFF">
              <a:alpha val="0"/>
            </a:srgbClr>
          </a:solidFill>
        </p:spPr>
        <p:txBody>
          <a:bodyPr wrap="square" lIns="0" tIns="0" rIns="0" bIns="0" rtlCol="0" anchor="ctr"/>
          <a:lstStyle/>
          <a:p>
            <a:pPr algn="l">
              <a:lnSpc>
                <a:spcPct val="125000"/>
              </a:lnSpc>
            </a:pPr>
            <a:r>
              <a:rPr lang="en-US" altLang="zh-CN" sz="2800" b="1" dirty="0">
                <a:solidFill>
                  <a:srgbClr val="031739"/>
                </a:solidFill>
                <a:latin typeface="微软雅黑" panose="020B0503020204020204" charset="-122"/>
                <a:ea typeface="微软雅黑" panose="020B0503020204020204" charset="-122"/>
                <a:cs typeface="Source Han Sans CN Regular" panose="020B0500000000000000" pitchFamily="34" charset="-120"/>
              </a:rPr>
              <a:t>Risk Management and Access Control System</a:t>
            </a:r>
          </a:p>
        </p:txBody>
      </p:sp>
      <p:pic>
        <p:nvPicPr>
          <p:cNvPr id="3"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7240" y="466344"/>
            <a:ext cx="612648" cy="859536"/>
          </a:xfrm>
          <a:prstGeom prst="rect">
            <a:avLst/>
          </a:prstGeom>
        </p:spPr>
      </p:pic>
      <p:sp>
        <p:nvSpPr>
          <p:cNvPr id="4" name="Shape 1"/>
          <p:cNvSpPr/>
          <p:nvPr/>
        </p:nvSpPr>
        <p:spPr>
          <a:xfrm>
            <a:off x="6181344" y="2276856"/>
            <a:ext cx="530352" cy="530352"/>
          </a:xfrm>
          <a:prstGeom prst="ellipse">
            <a:avLst/>
          </a:prstGeom>
          <a:solidFill>
            <a:schemeClr val="accent1">
              <a:lumMod val="75000"/>
            </a:schemeClr>
          </a:solidFill>
          <a:effectLst>
            <a:outerShdw blurRad="101600" dist="50800" dir="16200000" algn="bl" rotWithShape="0">
              <a:srgbClr val="000000">
                <a:alpha val="0"/>
              </a:srgbClr>
            </a:outerShdw>
          </a:effectLst>
        </p:spPr>
        <p:txBody>
          <a:bodyPr/>
          <a:lstStyle/>
          <a:p>
            <a:endParaRPr lang="zh-CN" altLang="en-US" sz="1600"/>
          </a:p>
        </p:txBody>
      </p:sp>
      <p:sp>
        <p:nvSpPr>
          <p:cNvPr id="5" name="Shape 2"/>
          <p:cNvSpPr/>
          <p:nvPr/>
        </p:nvSpPr>
        <p:spPr>
          <a:xfrm>
            <a:off x="1453896" y="2267712"/>
            <a:ext cx="530352" cy="530352"/>
          </a:xfrm>
          <a:prstGeom prst="ellipse">
            <a:avLst/>
          </a:prstGeom>
          <a:solidFill>
            <a:schemeClr val="accent1">
              <a:lumMod val="75000"/>
            </a:schemeClr>
          </a:solidFill>
          <a:effectLst>
            <a:outerShdw blurRad="101600" dist="50800" dir="16200000" algn="bl" rotWithShape="0">
              <a:srgbClr val="000000">
                <a:alpha val="0"/>
              </a:srgbClr>
            </a:outerShdw>
          </a:effectLst>
        </p:spPr>
        <p:txBody>
          <a:bodyPr/>
          <a:lstStyle/>
          <a:p>
            <a:endParaRPr lang="zh-CN" altLang="en-US" sz="1600"/>
          </a:p>
        </p:txBody>
      </p:sp>
      <p:sp>
        <p:nvSpPr>
          <p:cNvPr id="6" name="Shape 3"/>
          <p:cNvSpPr/>
          <p:nvPr/>
        </p:nvSpPr>
        <p:spPr>
          <a:xfrm>
            <a:off x="1453896" y="4636008"/>
            <a:ext cx="530352" cy="530352"/>
          </a:xfrm>
          <a:prstGeom prst="ellipse">
            <a:avLst/>
          </a:prstGeom>
          <a:solidFill>
            <a:schemeClr val="accent1">
              <a:lumMod val="75000"/>
            </a:schemeClr>
          </a:solidFill>
          <a:effectLst>
            <a:outerShdw blurRad="101600" dist="50800" dir="16200000" algn="bl" rotWithShape="0">
              <a:srgbClr val="000000">
                <a:alpha val="0"/>
              </a:srgbClr>
            </a:outerShdw>
          </a:effectLst>
        </p:spPr>
        <p:txBody>
          <a:bodyPr/>
          <a:lstStyle/>
          <a:p>
            <a:endParaRPr lang="zh-CN" altLang="en-US" sz="1600"/>
          </a:p>
        </p:txBody>
      </p:sp>
      <p:pic>
        <p:nvPicPr>
          <p:cNvPr id="7" name="Image 1"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81928" y="2377440"/>
            <a:ext cx="320040" cy="320040"/>
          </a:xfrm>
          <a:prstGeom prst="rect">
            <a:avLst/>
          </a:prstGeom>
        </p:spPr>
      </p:pic>
      <p:pic>
        <p:nvPicPr>
          <p:cNvPr id="8" name="Image 2"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563624" y="4736592"/>
            <a:ext cx="320040" cy="320040"/>
          </a:xfrm>
          <a:prstGeom prst="rect">
            <a:avLst/>
          </a:prstGeom>
        </p:spPr>
      </p:pic>
      <p:sp>
        <p:nvSpPr>
          <p:cNvPr id="9" name="Text 4"/>
          <p:cNvSpPr txBox="1"/>
          <p:nvPr/>
        </p:nvSpPr>
        <p:spPr>
          <a:xfrm>
            <a:off x="2084832" y="2898648"/>
            <a:ext cx="3575304" cy="301752"/>
          </a:xfrm>
          <a:prstGeom prst="rect">
            <a:avLst/>
          </a:prstGeom>
          <a:solidFill>
            <a:srgbClr val="FFFFFF">
              <a:alpha val="0"/>
            </a:srgbClr>
          </a:solidFill>
        </p:spPr>
        <p:txBody>
          <a:bodyPr wrap="square" lIns="0" tIns="0" rIns="0" bIns="0" rtlCol="0" anchor="t"/>
          <a:lstStyle/>
          <a:p>
            <a:pPr>
              <a:lnSpc>
                <a:spcPct val="125000"/>
              </a:lnSpc>
            </a:pPr>
            <a:r>
              <a:rPr lang="en-US" altLang="zh-CN" sz="1400" dirty="0">
                <a:solidFill>
                  <a:srgbClr val="333333"/>
                </a:solidFill>
                <a:highlight>
                  <a:srgbClr val="FFFFFF"/>
                </a:highlight>
                <a:latin typeface="微软雅黑" panose="020B0503020204020204" charset="-122"/>
                <a:ea typeface="微软雅黑" panose="020B0503020204020204" charset="-122"/>
                <a:cs typeface="微软雅黑" panose="020B0503020204020204" charset="-122"/>
              </a:rPr>
              <a:t>IP whitelist restrictions; </a:t>
            </a:r>
          </a:p>
          <a:p>
            <a:pPr>
              <a:lnSpc>
                <a:spcPct val="125000"/>
              </a:lnSpc>
            </a:pPr>
            <a:r>
              <a:rPr lang="en-US" altLang="zh-CN" sz="1400" dirty="0">
                <a:solidFill>
                  <a:srgbClr val="333333"/>
                </a:solidFill>
                <a:highlight>
                  <a:srgbClr val="FFFFFF"/>
                </a:highlight>
                <a:latin typeface="微软雅黑" panose="020B0503020204020204" charset="-122"/>
                <a:ea typeface="微软雅黑" panose="020B0503020204020204" charset="-122"/>
                <a:cs typeface="微软雅黑" panose="020B0503020204020204" charset="-122"/>
              </a:rPr>
              <a:t>RSA signature and verification.</a:t>
            </a:r>
          </a:p>
        </p:txBody>
      </p:sp>
      <p:sp>
        <p:nvSpPr>
          <p:cNvPr id="10" name="Text 5"/>
          <p:cNvSpPr txBox="1"/>
          <p:nvPr/>
        </p:nvSpPr>
        <p:spPr>
          <a:xfrm>
            <a:off x="2101850" y="1954530"/>
            <a:ext cx="4152900" cy="603250"/>
          </a:xfrm>
          <a:prstGeom prst="rect">
            <a:avLst/>
          </a:prstGeom>
          <a:solidFill>
            <a:srgbClr val="FFFFFF">
              <a:alpha val="0"/>
            </a:srgbClr>
          </a:solidFill>
        </p:spPr>
        <p:txBody>
          <a:bodyPr wrap="square" lIns="0" tIns="0" rIns="0" bIns="0" rtlCol="0" anchor="b"/>
          <a:lstStyle/>
          <a:p>
            <a:pPr>
              <a:lnSpc>
                <a:spcPct val="105000"/>
              </a:lnSpc>
            </a:pPr>
            <a:r>
              <a:rPr lang="en-US" altLang="zh-CN" sz="1600" b="1" dirty="0">
                <a:solidFill>
                  <a:schemeClr val="accent1">
                    <a:lumMod val="75000"/>
                  </a:schemeClr>
                </a:solidFill>
                <a:latin typeface="微软雅黑" panose="020B0503020204020204" charset="-122"/>
                <a:ea typeface="微软雅黑" panose="020B0503020204020204" charset="-122"/>
                <a:cs typeface="Source Han Sans CN Regular" panose="020B0500000000000000" pitchFamily="34" charset="-120"/>
              </a:rPr>
              <a:t>Access Permissions</a:t>
            </a:r>
          </a:p>
        </p:txBody>
      </p:sp>
      <p:sp>
        <p:nvSpPr>
          <p:cNvPr id="11" name="Text 6"/>
          <p:cNvSpPr txBox="1"/>
          <p:nvPr/>
        </p:nvSpPr>
        <p:spPr>
          <a:xfrm>
            <a:off x="6821424" y="2898648"/>
            <a:ext cx="3831082" cy="301752"/>
          </a:xfrm>
          <a:prstGeom prst="rect">
            <a:avLst/>
          </a:prstGeom>
          <a:solidFill>
            <a:srgbClr val="FFFFFF">
              <a:alpha val="0"/>
            </a:srgbClr>
          </a:solidFill>
        </p:spPr>
        <p:txBody>
          <a:bodyPr wrap="square" lIns="0" tIns="0" rIns="0" bIns="0" rtlCol="0" anchor="t"/>
          <a:lstStyle/>
          <a:p>
            <a:pPr>
              <a:lnSpc>
                <a:spcPct val="125000"/>
              </a:lnSpc>
            </a:pPr>
            <a:r>
              <a:rPr lang="en-US" altLang="zh-CN" sz="1400" dirty="0">
                <a:solidFill>
                  <a:srgbClr val="19191A"/>
                </a:solidFill>
                <a:latin typeface="微软雅黑" panose="020B0503020204020204" charset="-122"/>
                <a:ea typeface="微软雅黑" panose="020B0503020204020204" charset="-122"/>
                <a:cs typeface="微软雅黑" panose="020B0503020204020204" charset="-122"/>
              </a:rPr>
              <a:t>Multi-factor login: username and password + MetaMask signature.</a:t>
            </a:r>
          </a:p>
        </p:txBody>
      </p:sp>
      <p:sp>
        <p:nvSpPr>
          <p:cNvPr id="12" name="Text 7"/>
          <p:cNvSpPr txBox="1"/>
          <p:nvPr/>
        </p:nvSpPr>
        <p:spPr>
          <a:xfrm>
            <a:off x="6821424" y="2203704"/>
            <a:ext cx="4123944" cy="603504"/>
          </a:xfrm>
          <a:prstGeom prst="rect">
            <a:avLst/>
          </a:prstGeom>
          <a:solidFill>
            <a:srgbClr val="FFFFFF">
              <a:alpha val="0"/>
            </a:srgbClr>
          </a:solidFill>
        </p:spPr>
        <p:txBody>
          <a:bodyPr wrap="square" lIns="0" tIns="0" rIns="0" bIns="0" rtlCol="0" anchor="b"/>
          <a:lstStyle/>
          <a:p>
            <a:pPr>
              <a:lnSpc>
                <a:spcPct val="105000"/>
              </a:lnSpc>
            </a:pPr>
            <a:r>
              <a:rPr lang="en-US" altLang="zh-CN" sz="1600" b="1" dirty="0">
                <a:solidFill>
                  <a:schemeClr val="accent1">
                    <a:lumMod val="75000"/>
                  </a:schemeClr>
                </a:solidFill>
                <a:latin typeface="微软雅黑" panose="020B0503020204020204" charset="-122"/>
                <a:ea typeface="微软雅黑" panose="020B0503020204020204" charset="-122"/>
                <a:cs typeface="微软雅黑" panose="020B0503020204020204" charset="-122"/>
              </a:rPr>
              <a:t>Multi-factor/Hardware/Biometric Authentication</a:t>
            </a:r>
          </a:p>
        </p:txBody>
      </p:sp>
      <p:sp>
        <p:nvSpPr>
          <p:cNvPr id="13" name="Text 8"/>
          <p:cNvSpPr txBox="1"/>
          <p:nvPr/>
        </p:nvSpPr>
        <p:spPr>
          <a:xfrm>
            <a:off x="2139696" y="5355590"/>
            <a:ext cx="3897548" cy="914400"/>
          </a:xfrm>
          <a:prstGeom prst="rect">
            <a:avLst/>
          </a:prstGeom>
          <a:solidFill>
            <a:srgbClr val="FFFFFF">
              <a:alpha val="0"/>
            </a:srgbClr>
          </a:solidFill>
        </p:spPr>
        <p:txBody>
          <a:bodyPr wrap="square" lIns="0" tIns="0" rIns="0" bIns="0" rtlCol="0" anchor="t"/>
          <a:lstStyle/>
          <a:p>
            <a:pPr>
              <a:lnSpc>
                <a:spcPct val="125000"/>
              </a:lnSpc>
            </a:pPr>
            <a:r>
              <a:rPr lang="en-US" altLang="zh-CN" sz="1400" dirty="0">
                <a:solidFill>
                  <a:srgbClr val="333333"/>
                </a:solidFill>
                <a:highlight>
                  <a:srgbClr val="FFFFFF"/>
                </a:highlight>
                <a:latin typeface="微软雅黑" panose="020B0503020204020204" charset="-122"/>
                <a:ea typeface="微软雅黑" panose="020B0503020204020204" charset="-122"/>
                <a:cs typeface="微软雅黑" panose="020B0503020204020204" charset="-122"/>
              </a:rPr>
              <a:t>Abnormal transaction alerting, transaction review, customer wallet deposit KYT risk control, customer withdrawal limit control, and whitelist restrictions for customer wallet deposits and withdrawals.</a:t>
            </a:r>
          </a:p>
        </p:txBody>
      </p:sp>
      <p:sp>
        <p:nvSpPr>
          <p:cNvPr id="14" name="Text 9"/>
          <p:cNvSpPr txBox="1"/>
          <p:nvPr/>
        </p:nvSpPr>
        <p:spPr>
          <a:xfrm>
            <a:off x="2148840" y="4767326"/>
            <a:ext cx="4023360" cy="420624"/>
          </a:xfrm>
          <a:prstGeom prst="rect">
            <a:avLst/>
          </a:prstGeom>
          <a:solidFill>
            <a:srgbClr val="FFFFFF">
              <a:alpha val="0"/>
            </a:srgbClr>
          </a:solidFill>
        </p:spPr>
        <p:txBody>
          <a:bodyPr wrap="square" lIns="0" tIns="0" rIns="0" bIns="0" rtlCol="0" anchor="b"/>
          <a:lstStyle/>
          <a:p>
            <a:pPr>
              <a:lnSpc>
                <a:spcPct val="105000"/>
              </a:lnSpc>
            </a:pPr>
            <a:r>
              <a:rPr lang="en-US" altLang="zh-CN" sz="1600" b="1" dirty="0">
                <a:solidFill>
                  <a:schemeClr val="accent1">
                    <a:lumMod val="75000"/>
                  </a:schemeClr>
                </a:solidFill>
                <a:latin typeface="微软雅黑" panose="020B0503020204020204" charset="-122"/>
                <a:ea typeface="微软雅黑" panose="020B0503020204020204" charset="-122"/>
                <a:cs typeface="Source Han Sans CN Regular" panose="020B0500000000000000" pitchFamily="34" charset="-120"/>
              </a:rPr>
              <a:t>Intelligent Risk Control Strategies and Abnormal Alert Mechanisms</a:t>
            </a:r>
          </a:p>
        </p:txBody>
      </p:sp>
      <p:pic>
        <p:nvPicPr>
          <p:cNvPr id="15" name="Image 3" descr="preencoded.png"/>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563624" y="2377440"/>
            <a:ext cx="320040" cy="320040"/>
          </a:xfrm>
          <a:prstGeom prst="rect">
            <a:avLst/>
          </a:prstGeom>
        </p:spPr>
      </p:pic>
      <p:pic>
        <p:nvPicPr>
          <p:cNvPr id="16" name="Image 4" descr="preencoded.png"/>
          <p:cNvPicPr>
            <a:picLocks noChangeAspect="1"/>
          </p:cNvPicPr>
          <p:nvPr/>
        </p:nvPicPr>
        <p:blipFill>
          <a:blip r:embed="rId11"/>
          <a:srcRect l="36169" r="36071"/>
          <a:stretch>
            <a:fillRect/>
          </a:stretch>
        </p:blipFill>
        <p:spPr>
          <a:xfrm>
            <a:off x="11164570" y="1416050"/>
            <a:ext cx="2940050" cy="663130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rcRect t="736" b="703"/>
          <a:stretch>
            <a:fillRect/>
          </a:stretch>
        </p:blipFill>
        <p:spPr>
          <a:xfrm>
            <a:off x="0" y="0"/>
            <a:ext cx="3803904" cy="8577072"/>
          </a:xfrm>
          <a:prstGeom prst="rect">
            <a:avLst/>
          </a:prstGeom>
        </p:spPr>
      </p:pic>
      <p:sp>
        <p:nvSpPr>
          <p:cNvPr id="3" name="Text 0"/>
          <p:cNvSpPr txBox="1"/>
          <p:nvPr/>
        </p:nvSpPr>
        <p:spPr>
          <a:xfrm>
            <a:off x="4864608" y="3502152"/>
            <a:ext cx="9043416" cy="475488"/>
          </a:xfrm>
          <a:prstGeom prst="rect">
            <a:avLst/>
          </a:prstGeom>
          <a:solidFill>
            <a:srgbClr val="FFFFFF">
              <a:alpha val="0"/>
            </a:srgbClr>
          </a:solidFill>
        </p:spPr>
        <p:txBody>
          <a:bodyPr wrap="square" lIns="0" tIns="0" rIns="0" bIns="0" rtlCol="0" anchor="ctr"/>
          <a:lstStyle/>
          <a:p>
            <a:pPr algn="l">
              <a:lnSpc>
                <a:spcPct val="125000"/>
              </a:lnSpc>
            </a:pPr>
            <a:r>
              <a:rPr lang="en-US" altLang="zh-CN" sz="2400" b="1" dirty="0">
                <a:solidFill>
                  <a:schemeClr val="bg1">
                    <a:lumMod val="75000"/>
                  </a:schemeClr>
                </a:solidFill>
                <a:latin typeface="微软雅黑" panose="020B0503020204020204" charset="-122"/>
                <a:ea typeface="微软雅黑" panose="020B0503020204020204" charset="-122"/>
                <a:cs typeface="Source Han Sans CN Regular" panose="020B0500000000000000" pitchFamily="34" charset="-120"/>
              </a:rPr>
              <a:t>I. Industry Development Status</a:t>
            </a:r>
          </a:p>
        </p:txBody>
      </p:sp>
      <p:sp>
        <p:nvSpPr>
          <p:cNvPr id="4" name="Text 1"/>
          <p:cNvSpPr txBox="1"/>
          <p:nvPr/>
        </p:nvSpPr>
        <p:spPr>
          <a:xfrm>
            <a:off x="4864608" y="4224528"/>
            <a:ext cx="9043416" cy="475488"/>
          </a:xfrm>
          <a:prstGeom prst="rect">
            <a:avLst/>
          </a:prstGeom>
          <a:solidFill>
            <a:srgbClr val="FFFFFF">
              <a:alpha val="0"/>
            </a:srgbClr>
          </a:solidFill>
        </p:spPr>
        <p:txBody>
          <a:bodyPr wrap="square" lIns="0" tIns="0" rIns="0" bIns="0" rtlCol="0" anchor="ctr"/>
          <a:lstStyle/>
          <a:p>
            <a:pPr algn="l">
              <a:lnSpc>
                <a:spcPct val="125000"/>
              </a:lnSpc>
            </a:pPr>
            <a:r>
              <a:rPr lang="en-US" altLang="zh-CN" sz="2400" b="1" dirty="0">
                <a:solidFill>
                  <a:schemeClr val="bg1">
                    <a:lumMod val="75000"/>
                  </a:schemeClr>
                </a:solidFill>
                <a:latin typeface="微软雅黑" panose="020B0503020204020204" charset="-122"/>
                <a:ea typeface="微软雅黑" panose="020B0503020204020204" charset="-122"/>
                <a:cs typeface="Source Han Sans CN Regular" panose="020B0500000000000000" pitchFamily="34" charset="-120"/>
              </a:rPr>
              <a:t>II. Customer Pain Points</a:t>
            </a:r>
          </a:p>
        </p:txBody>
      </p:sp>
      <p:sp>
        <p:nvSpPr>
          <p:cNvPr id="5" name="Text 2"/>
          <p:cNvSpPr txBox="1"/>
          <p:nvPr/>
        </p:nvSpPr>
        <p:spPr>
          <a:xfrm>
            <a:off x="4864608" y="4901184"/>
            <a:ext cx="9043416" cy="475488"/>
          </a:xfrm>
          <a:prstGeom prst="rect">
            <a:avLst/>
          </a:prstGeom>
          <a:solidFill>
            <a:srgbClr val="FFFFFF">
              <a:alpha val="0"/>
            </a:srgbClr>
          </a:solidFill>
        </p:spPr>
        <p:txBody>
          <a:bodyPr wrap="square" lIns="0" tIns="0" rIns="0" bIns="0" rtlCol="0" anchor="ctr"/>
          <a:lstStyle/>
          <a:p>
            <a:pPr algn="l">
              <a:lnSpc>
                <a:spcPct val="125000"/>
              </a:lnSpc>
            </a:pPr>
            <a:r>
              <a:rPr lang="en-US" altLang="zh-CN" sz="2400" b="1" dirty="0">
                <a:solidFill>
                  <a:schemeClr val="bg1">
                    <a:lumMod val="75000"/>
                  </a:schemeClr>
                </a:solidFill>
                <a:latin typeface="微软雅黑" panose="020B0503020204020204" charset="-122"/>
                <a:ea typeface="微软雅黑" panose="020B0503020204020204" charset="-122"/>
                <a:cs typeface="Source Han Sans CN Regular" panose="020B0500000000000000" pitchFamily="34" charset="-120"/>
              </a:rPr>
              <a:t>III. Product Introduction</a:t>
            </a:r>
          </a:p>
        </p:txBody>
      </p:sp>
      <p:sp>
        <p:nvSpPr>
          <p:cNvPr id="6" name="Text 3"/>
          <p:cNvSpPr txBox="1"/>
          <p:nvPr/>
        </p:nvSpPr>
        <p:spPr>
          <a:xfrm>
            <a:off x="4864608" y="5596128"/>
            <a:ext cx="9043416" cy="475488"/>
          </a:xfrm>
          <a:prstGeom prst="rect">
            <a:avLst/>
          </a:prstGeom>
          <a:solidFill>
            <a:srgbClr val="FFFFFF">
              <a:alpha val="0"/>
            </a:srgbClr>
          </a:solidFill>
        </p:spPr>
        <p:txBody>
          <a:bodyPr wrap="square" lIns="0" tIns="0" rIns="0" bIns="0" rtlCol="0" anchor="ctr"/>
          <a:lstStyle/>
          <a:p>
            <a:pPr algn="l">
              <a:lnSpc>
                <a:spcPct val="125000"/>
              </a:lnSpc>
            </a:pPr>
            <a:r>
              <a:rPr lang="en-US" altLang="zh-CN" sz="2400" b="1" dirty="0">
                <a:solidFill>
                  <a:schemeClr val="tx1"/>
                </a:solidFill>
                <a:latin typeface="微软雅黑" panose="020B0503020204020204" charset="-122"/>
                <a:ea typeface="微软雅黑" panose="020B0503020204020204" charset="-122"/>
                <a:cs typeface="Source Han Sans CN Regular" panose="020B0500000000000000" pitchFamily="34" charset="-120"/>
              </a:rPr>
              <a:t>IV. Success Stories</a:t>
            </a:r>
          </a:p>
        </p:txBody>
      </p:sp>
      <p:sp>
        <p:nvSpPr>
          <p:cNvPr id="7" name="Text 4"/>
          <p:cNvSpPr txBox="1"/>
          <p:nvPr/>
        </p:nvSpPr>
        <p:spPr>
          <a:xfrm>
            <a:off x="4864608" y="6245352"/>
            <a:ext cx="9043416" cy="475488"/>
          </a:xfrm>
          <a:prstGeom prst="rect">
            <a:avLst/>
          </a:prstGeom>
          <a:solidFill>
            <a:srgbClr val="FFFFFF">
              <a:alpha val="0"/>
            </a:srgbClr>
          </a:solidFill>
        </p:spPr>
        <p:txBody>
          <a:bodyPr wrap="square" lIns="0" tIns="0" rIns="0" bIns="0" rtlCol="0" anchor="ctr"/>
          <a:lstStyle/>
          <a:p>
            <a:pPr algn="l">
              <a:lnSpc>
                <a:spcPct val="125000"/>
              </a:lnSpc>
            </a:pPr>
            <a:r>
              <a:rPr lang="en-US" altLang="zh-CN" sz="2400" b="1" dirty="0">
                <a:solidFill>
                  <a:srgbClr val="C7C7C7"/>
                </a:solidFill>
                <a:latin typeface="微软雅黑" panose="020B0503020204020204" charset="-122"/>
                <a:ea typeface="微软雅黑" panose="020B0503020204020204" charset="-122"/>
                <a:cs typeface="Source Han Sans CN Regular" panose="020B0500000000000000" pitchFamily="34" charset="-120"/>
              </a:rPr>
              <a:t>V. Application Scenarios</a:t>
            </a:r>
          </a:p>
        </p:txBody>
      </p:sp>
      <p:sp>
        <p:nvSpPr>
          <p:cNvPr id="8" name="Text 5"/>
          <p:cNvSpPr txBox="1"/>
          <p:nvPr/>
        </p:nvSpPr>
        <p:spPr>
          <a:xfrm>
            <a:off x="4773295" y="525780"/>
            <a:ext cx="2518410" cy="685800"/>
          </a:xfrm>
          <a:prstGeom prst="rect">
            <a:avLst/>
          </a:prstGeom>
          <a:solidFill>
            <a:srgbClr val="FFFFFF">
              <a:alpha val="0"/>
            </a:srgbClr>
          </a:solidFill>
        </p:spPr>
        <p:txBody>
          <a:bodyPr wrap="square" lIns="0" tIns="0" rIns="0" bIns="0" rtlCol="0" anchor="ctr"/>
          <a:lstStyle/>
          <a:p>
            <a:pPr algn="l">
              <a:lnSpc>
                <a:spcPct val="125000"/>
              </a:lnSpc>
            </a:pPr>
            <a:r>
              <a:rPr lang="en-US" sz="3600" b="1" dirty="0">
                <a:solidFill>
                  <a:srgbClr val="031739"/>
                </a:solidFill>
                <a:latin typeface="微软雅黑" panose="020B0503020204020204" charset="-122"/>
                <a:ea typeface="微软雅黑" panose="020B0503020204020204" charset="-122"/>
                <a:cs typeface="Source Han Sans CN Regular" panose="020B0500000000000000" pitchFamily="34" charset="-120"/>
              </a:rPr>
              <a:t>Contents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 0"/>
          <p:cNvSpPr txBox="1"/>
          <p:nvPr/>
        </p:nvSpPr>
        <p:spPr>
          <a:xfrm>
            <a:off x="1380744" y="484632"/>
            <a:ext cx="13048488" cy="841248"/>
          </a:xfrm>
          <a:prstGeom prst="rect">
            <a:avLst/>
          </a:prstGeom>
          <a:solidFill>
            <a:srgbClr val="FFFFFF">
              <a:alpha val="0"/>
            </a:srgbClr>
          </a:solidFill>
        </p:spPr>
        <p:txBody>
          <a:bodyPr wrap="square" lIns="0" tIns="0" rIns="0" bIns="0" rtlCol="0" anchor="ctr"/>
          <a:lstStyle/>
          <a:p>
            <a:pPr algn="l">
              <a:lnSpc>
                <a:spcPct val="125000"/>
              </a:lnSpc>
            </a:pPr>
            <a:r>
              <a:rPr lang="en-US" sz="2800" b="1" dirty="0">
                <a:solidFill>
                  <a:schemeClr val="tx2">
                    <a:lumMod val="50000"/>
                  </a:schemeClr>
                </a:solidFill>
                <a:latin typeface="微软雅黑" panose="020B0503020204020204" charset="-122"/>
                <a:ea typeface="微软雅黑" panose="020B0503020204020204" charset="-122"/>
                <a:cs typeface="Source Han Sans CN Regular" panose="020B0500000000000000" pitchFamily="34" charset="-120"/>
              </a:rPr>
              <a:t>Uniark</a:t>
            </a:r>
          </a:p>
        </p:txBody>
      </p:sp>
      <p:pic>
        <p:nvPicPr>
          <p:cNvPr id="3" name="Image 0" descr="preencoded.png"/>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68096" y="475488"/>
            <a:ext cx="612648" cy="859536"/>
          </a:xfrm>
          <a:prstGeom prst="rect">
            <a:avLst/>
          </a:prstGeom>
        </p:spPr>
      </p:pic>
      <p:pic>
        <p:nvPicPr>
          <p:cNvPr id="4" name="Image 1" descr="preencoded.png"/>
          <p:cNvPicPr>
            <a:picLocks noChangeAspect="1"/>
          </p:cNvPicPr>
          <p:nvPr>
            <p:custDataLst>
              <p:tags r:id="rId1"/>
            </p:custDataLst>
          </p:nvPr>
        </p:nvPicPr>
        <p:blipFill>
          <a:blip r:embed="rId11">
            <a:extLst>
              <a:ext uri="{96DAC541-7B7A-43D3-8B79-37D633B846F1}">
                <asvg:svgBlip xmlns:asvg="http://schemas.microsoft.com/office/drawing/2016/SVG/main" r:embed="rId12"/>
              </a:ext>
            </a:extLst>
          </a:blip>
          <a:stretch>
            <a:fillRect/>
          </a:stretch>
        </p:blipFill>
        <p:spPr>
          <a:xfrm>
            <a:off x="886968" y="2551176"/>
            <a:ext cx="402336" cy="402336"/>
          </a:xfrm>
          <a:prstGeom prst="rect">
            <a:avLst/>
          </a:prstGeom>
        </p:spPr>
      </p:pic>
      <p:pic>
        <p:nvPicPr>
          <p:cNvPr id="5" name="Image 2" descr="preencoded.png"/>
          <p:cNvPicPr>
            <a:picLocks noChangeAspect="1"/>
          </p:cNvPicPr>
          <p:nvPr>
            <p:custDataLst>
              <p:tags r:id="rId2"/>
            </p:custDataLst>
          </p:nvPr>
        </p:nvPicPr>
        <p:blipFill>
          <a:blip r:embed="rId13">
            <a:extLst>
              <a:ext uri="{96DAC541-7B7A-43D3-8B79-37D633B846F1}">
                <asvg:svgBlip xmlns:asvg="http://schemas.microsoft.com/office/drawing/2016/SVG/main" r:embed="rId14"/>
              </a:ext>
            </a:extLst>
          </a:blip>
          <a:stretch>
            <a:fillRect/>
          </a:stretch>
        </p:blipFill>
        <p:spPr>
          <a:xfrm>
            <a:off x="886968" y="4791456"/>
            <a:ext cx="402336" cy="402336"/>
          </a:xfrm>
          <a:prstGeom prst="rect">
            <a:avLst/>
          </a:prstGeom>
        </p:spPr>
      </p:pic>
      <p:sp>
        <p:nvSpPr>
          <p:cNvPr id="6" name="Text 1"/>
          <p:cNvSpPr txBox="1"/>
          <p:nvPr>
            <p:custDataLst>
              <p:tags r:id="rId3"/>
            </p:custDataLst>
          </p:nvPr>
        </p:nvSpPr>
        <p:spPr>
          <a:xfrm>
            <a:off x="1389888" y="2532888"/>
            <a:ext cx="3995928" cy="420624"/>
          </a:xfrm>
          <a:prstGeom prst="rect">
            <a:avLst/>
          </a:prstGeom>
          <a:solidFill>
            <a:srgbClr val="FFFFFF">
              <a:alpha val="0"/>
            </a:srgbClr>
          </a:solidFill>
        </p:spPr>
        <p:txBody>
          <a:bodyPr wrap="square" lIns="0" tIns="0" rIns="0" bIns="0" rtlCol="0" anchor="t"/>
          <a:lstStyle/>
          <a:p>
            <a:pPr algn="l">
              <a:lnSpc>
                <a:spcPct val="125000"/>
              </a:lnSpc>
            </a:pPr>
            <a:r>
              <a:rPr lang="en-US" altLang="zh-CN" b="1" dirty="0">
                <a:solidFill>
                  <a:schemeClr val="accent1">
                    <a:lumMod val="75000"/>
                  </a:schemeClr>
                </a:solidFill>
                <a:latin typeface="微软雅黑" panose="020B0503020204020204" charset="-122"/>
                <a:ea typeface="微软雅黑" panose="020B0503020204020204" charset="-122"/>
                <a:cs typeface="Source Han Sans CN Regular" panose="020B0500000000000000" pitchFamily="34" charset="-120"/>
              </a:rPr>
              <a:t>Project Background</a:t>
            </a:r>
          </a:p>
        </p:txBody>
      </p:sp>
      <p:sp>
        <p:nvSpPr>
          <p:cNvPr id="7" name="Text 2"/>
          <p:cNvSpPr txBox="1"/>
          <p:nvPr>
            <p:custDataLst>
              <p:tags r:id="rId4"/>
            </p:custDataLst>
          </p:nvPr>
        </p:nvSpPr>
        <p:spPr>
          <a:xfrm>
            <a:off x="1408176" y="3017520"/>
            <a:ext cx="5715000" cy="1636776"/>
          </a:xfrm>
          <a:prstGeom prst="rect">
            <a:avLst/>
          </a:prstGeom>
          <a:solidFill>
            <a:srgbClr val="FFFFFF">
              <a:alpha val="0"/>
            </a:srgbClr>
          </a:solidFill>
        </p:spPr>
        <p:txBody>
          <a:bodyPr wrap="square" lIns="0" tIns="0" rIns="0" bIns="0" rtlCol="0" anchor="t"/>
          <a:lstStyle/>
          <a:p>
            <a:pPr algn="l">
              <a:lnSpc>
                <a:spcPct val="125000"/>
              </a:lnSpc>
            </a:pPr>
            <a:r>
              <a:rPr lang="en-US" altLang="zh-CN" sz="1400" dirty="0">
                <a:solidFill>
                  <a:srgbClr val="19191A"/>
                </a:solidFill>
                <a:latin typeface="微软雅黑" panose="020B0503020204020204" charset="-122"/>
                <a:ea typeface="微软雅黑" panose="020B0503020204020204" charset="-122"/>
                <a:cs typeface="微软雅黑" panose="020B0503020204020204" charset="-122"/>
              </a:rPr>
              <a:t>Established on 28 November 2024, holds a full Polish VASP license, ensuring compliance and security in cryptocurrency and financial services operations.</a:t>
            </a:r>
          </a:p>
        </p:txBody>
      </p:sp>
      <p:sp>
        <p:nvSpPr>
          <p:cNvPr id="8" name="Text 3"/>
          <p:cNvSpPr txBox="1"/>
          <p:nvPr>
            <p:custDataLst>
              <p:tags r:id="rId5"/>
            </p:custDataLst>
          </p:nvPr>
        </p:nvSpPr>
        <p:spPr>
          <a:xfrm>
            <a:off x="1389888" y="4773168"/>
            <a:ext cx="3995928" cy="420624"/>
          </a:xfrm>
          <a:prstGeom prst="rect">
            <a:avLst/>
          </a:prstGeom>
          <a:solidFill>
            <a:srgbClr val="FFFFFF">
              <a:alpha val="0"/>
            </a:srgbClr>
          </a:solidFill>
        </p:spPr>
        <p:txBody>
          <a:bodyPr wrap="square" lIns="0" tIns="0" rIns="0" bIns="0" rtlCol="0" anchor="t"/>
          <a:lstStyle/>
          <a:p>
            <a:pPr algn="l">
              <a:lnSpc>
                <a:spcPct val="125000"/>
              </a:lnSpc>
            </a:pPr>
            <a:r>
              <a:rPr lang="en-US" altLang="zh-CN" b="1" dirty="0">
                <a:solidFill>
                  <a:schemeClr val="accent1">
                    <a:lumMod val="75000"/>
                  </a:schemeClr>
                </a:solidFill>
                <a:latin typeface="微软雅黑" panose="020B0503020204020204" charset="-122"/>
                <a:ea typeface="微软雅黑" panose="020B0503020204020204" charset="-122"/>
                <a:cs typeface="Source Han Sans CN Regular" panose="020B0500000000000000" pitchFamily="34" charset="-120"/>
              </a:rPr>
              <a:t>Project Outcomes</a:t>
            </a:r>
          </a:p>
        </p:txBody>
      </p:sp>
      <p:sp>
        <p:nvSpPr>
          <p:cNvPr id="9" name="Text 4"/>
          <p:cNvSpPr txBox="1"/>
          <p:nvPr>
            <p:custDataLst>
              <p:tags r:id="rId6"/>
            </p:custDataLst>
          </p:nvPr>
        </p:nvSpPr>
        <p:spPr>
          <a:xfrm>
            <a:off x="1389888" y="5202936"/>
            <a:ext cx="5715000" cy="1636776"/>
          </a:xfrm>
          <a:prstGeom prst="rect">
            <a:avLst/>
          </a:prstGeom>
          <a:solidFill>
            <a:srgbClr val="FFFFFF">
              <a:alpha val="0"/>
            </a:srgbClr>
          </a:solidFill>
        </p:spPr>
        <p:txBody>
          <a:bodyPr wrap="square" lIns="0" tIns="0" rIns="0" bIns="0" rtlCol="0" anchor="t"/>
          <a:lstStyle/>
          <a:p>
            <a:pPr algn="l">
              <a:lnSpc>
                <a:spcPct val="125000"/>
              </a:lnSpc>
            </a:pPr>
            <a:r>
              <a:rPr lang="en-US" altLang="zh-CN" sz="1400" dirty="0">
                <a:solidFill>
                  <a:srgbClr val="19191A"/>
                </a:solidFill>
                <a:latin typeface="微软雅黑" panose="020B0503020204020204" charset="-122"/>
                <a:ea typeface="微软雅黑" panose="020B0503020204020204" charset="-122"/>
                <a:cs typeface="微软雅黑" panose="020B0503020204020204" charset="-122"/>
              </a:rPr>
              <a:t>Built a proprietary crypto asset custody platform based on Thales Luna HSM, providing secure and reliable asset custody services.</a:t>
            </a:r>
          </a:p>
        </p:txBody>
      </p:sp>
      <p:pic>
        <p:nvPicPr>
          <p:cNvPr id="11" name="图片 10">
            <a:extLst>
              <a:ext uri="{FF2B5EF4-FFF2-40B4-BE49-F238E27FC236}">
                <a16:creationId xmlns:a16="http://schemas.microsoft.com/office/drawing/2014/main" id="{86BC2660-81CB-A41C-6471-E4680C07381F}"/>
              </a:ext>
            </a:extLst>
          </p:cNvPr>
          <p:cNvPicPr>
            <a:picLocks noChangeAspect="1"/>
          </p:cNvPicPr>
          <p:nvPr/>
        </p:nvPicPr>
        <p:blipFill>
          <a:blip r:embed="rId15"/>
          <a:stretch>
            <a:fillRect/>
          </a:stretch>
        </p:blipFill>
        <p:spPr>
          <a:xfrm>
            <a:off x="7204450" y="2303294"/>
            <a:ext cx="7695565" cy="37211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rcRect t="736" b="703"/>
          <a:stretch>
            <a:fillRect/>
          </a:stretch>
        </p:blipFill>
        <p:spPr>
          <a:xfrm>
            <a:off x="0" y="0"/>
            <a:ext cx="3803904" cy="8577072"/>
          </a:xfrm>
          <a:prstGeom prst="rect">
            <a:avLst/>
          </a:prstGeom>
        </p:spPr>
      </p:pic>
      <p:sp>
        <p:nvSpPr>
          <p:cNvPr id="3" name="Text 0"/>
          <p:cNvSpPr txBox="1"/>
          <p:nvPr/>
        </p:nvSpPr>
        <p:spPr>
          <a:xfrm>
            <a:off x="4864608" y="3502152"/>
            <a:ext cx="9043416" cy="475488"/>
          </a:xfrm>
          <a:prstGeom prst="rect">
            <a:avLst/>
          </a:prstGeom>
          <a:solidFill>
            <a:srgbClr val="FFFFFF">
              <a:alpha val="0"/>
            </a:srgbClr>
          </a:solidFill>
        </p:spPr>
        <p:txBody>
          <a:bodyPr wrap="square" lIns="0" tIns="0" rIns="0" bIns="0" rtlCol="0" anchor="ctr"/>
          <a:lstStyle/>
          <a:p>
            <a:pPr algn="l">
              <a:lnSpc>
                <a:spcPct val="125000"/>
              </a:lnSpc>
            </a:pPr>
            <a:r>
              <a:rPr lang="en-US" altLang="zh-CN" sz="2400" b="1" dirty="0">
                <a:solidFill>
                  <a:srgbClr val="031739"/>
                </a:solidFill>
                <a:latin typeface="微软雅黑" panose="020B0503020204020204" charset="-122"/>
                <a:ea typeface="微软雅黑" panose="020B0503020204020204" charset="-122"/>
                <a:cs typeface="Source Han Sans CN Regular" panose="020B0500000000000000" pitchFamily="34" charset="-120"/>
              </a:rPr>
              <a:t>I. Industry Development Status</a:t>
            </a:r>
          </a:p>
        </p:txBody>
      </p:sp>
      <p:sp>
        <p:nvSpPr>
          <p:cNvPr id="4" name="Text 1"/>
          <p:cNvSpPr txBox="1"/>
          <p:nvPr/>
        </p:nvSpPr>
        <p:spPr>
          <a:xfrm>
            <a:off x="4864608" y="4224528"/>
            <a:ext cx="9043416" cy="475488"/>
          </a:xfrm>
          <a:prstGeom prst="rect">
            <a:avLst/>
          </a:prstGeom>
          <a:solidFill>
            <a:srgbClr val="FFFFFF">
              <a:alpha val="0"/>
            </a:srgbClr>
          </a:solidFill>
        </p:spPr>
        <p:txBody>
          <a:bodyPr wrap="square" lIns="0" tIns="0" rIns="0" bIns="0" rtlCol="0" anchor="ctr"/>
          <a:lstStyle/>
          <a:p>
            <a:pPr algn="l">
              <a:lnSpc>
                <a:spcPct val="125000"/>
              </a:lnSpc>
            </a:pPr>
            <a:r>
              <a:rPr lang="en-US" altLang="zh-CN" sz="2400" b="1" dirty="0">
                <a:solidFill>
                  <a:srgbClr val="C7C7C7"/>
                </a:solidFill>
                <a:latin typeface="微软雅黑" panose="020B0503020204020204" charset="-122"/>
                <a:ea typeface="微软雅黑" panose="020B0503020204020204" charset="-122"/>
                <a:cs typeface="Source Han Sans CN Regular" panose="020B0500000000000000" pitchFamily="34" charset="-120"/>
              </a:rPr>
              <a:t>II. Customer Pain Points</a:t>
            </a:r>
          </a:p>
        </p:txBody>
      </p:sp>
      <p:sp>
        <p:nvSpPr>
          <p:cNvPr id="5" name="Text 2"/>
          <p:cNvSpPr txBox="1"/>
          <p:nvPr/>
        </p:nvSpPr>
        <p:spPr>
          <a:xfrm>
            <a:off x="4864608" y="4901184"/>
            <a:ext cx="9043416" cy="475488"/>
          </a:xfrm>
          <a:prstGeom prst="rect">
            <a:avLst/>
          </a:prstGeom>
          <a:solidFill>
            <a:srgbClr val="FFFFFF">
              <a:alpha val="0"/>
            </a:srgbClr>
          </a:solidFill>
        </p:spPr>
        <p:txBody>
          <a:bodyPr wrap="square" lIns="0" tIns="0" rIns="0" bIns="0" rtlCol="0" anchor="ctr"/>
          <a:lstStyle/>
          <a:p>
            <a:pPr algn="l">
              <a:lnSpc>
                <a:spcPct val="125000"/>
              </a:lnSpc>
            </a:pPr>
            <a:r>
              <a:rPr lang="en-US" altLang="zh-CN" sz="2400" b="1" dirty="0">
                <a:solidFill>
                  <a:srgbClr val="C7C7C7"/>
                </a:solidFill>
                <a:latin typeface="微软雅黑" panose="020B0503020204020204" charset="-122"/>
                <a:ea typeface="微软雅黑" panose="020B0503020204020204" charset="-122"/>
                <a:cs typeface="Source Han Sans CN Regular" panose="020B0500000000000000" pitchFamily="34" charset="-120"/>
              </a:rPr>
              <a:t>III. Product Introduction</a:t>
            </a:r>
          </a:p>
        </p:txBody>
      </p:sp>
      <p:sp>
        <p:nvSpPr>
          <p:cNvPr id="6" name="Text 3"/>
          <p:cNvSpPr txBox="1"/>
          <p:nvPr/>
        </p:nvSpPr>
        <p:spPr>
          <a:xfrm>
            <a:off x="4864608" y="5596128"/>
            <a:ext cx="9043416" cy="475488"/>
          </a:xfrm>
          <a:prstGeom prst="rect">
            <a:avLst/>
          </a:prstGeom>
          <a:solidFill>
            <a:srgbClr val="FFFFFF">
              <a:alpha val="0"/>
            </a:srgbClr>
          </a:solidFill>
        </p:spPr>
        <p:txBody>
          <a:bodyPr wrap="square" lIns="0" tIns="0" rIns="0" bIns="0" rtlCol="0" anchor="ctr"/>
          <a:lstStyle/>
          <a:p>
            <a:pPr algn="l">
              <a:lnSpc>
                <a:spcPct val="125000"/>
              </a:lnSpc>
            </a:pPr>
            <a:r>
              <a:rPr lang="en-US" altLang="zh-CN" sz="2400" b="1" dirty="0">
                <a:solidFill>
                  <a:srgbClr val="C7C7C7"/>
                </a:solidFill>
                <a:latin typeface="微软雅黑" panose="020B0503020204020204" charset="-122"/>
                <a:ea typeface="微软雅黑" panose="020B0503020204020204" charset="-122"/>
                <a:cs typeface="Source Han Sans CN Regular" panose="020B0500000000000000" pitchFamily="34" charset="-120"/>
              </a:rPr>
              <a:t>IV. Success Stories</a:t>
            </a:r>
          </a:p>
        </p:txBody>
      </p:sp>
      <p:sp>
        <p:nvSpPr>
          <p:cNvPr id="7" name="Text 4"/>
          <p:cNvSpPr txBox="1"/>
          <p:nvPr/>
        </p:nvSpPr>
        <p:spPr>
          <a:xfrm>
            <a:off x="4864608" y="6245352"/>
            <a:ext cx="9043416" cy="475488"/>
          </a:xfrm>
          <a:prstGeom prst="rect">
            <a:avLst/>
          </a:prstGeom>
          <a:solidFill>
            <a:srgbClr val="FFFFFF">
              <a:alpha val="0"/>
            </a:srgbClr>
          </a:solidFill>
        </p:spPr>
        <p:txBody>
          <a:bodyPr wrap="square" lIns="0" tIns="0" rIns="0" bIns="0" rtlCol="0" anchor="ctr"/>
          <a:lstStyle/>
          <a:p>
            <a:pPr algn="l">
              <a:lnSpc>
                <a:spcPct val="125000"/>
              </a:lnSpc>
            </a:pPr>
            <a:r>
              <a:rPr lang="en-US" altLang="zh-CN" sz="2400" b="1" dirty="0">
                <a:solidFill>
                  <a:srgbClr val="C7C7C7"/>
                </a:solidFill>
                <a:latin typeface="微软雅黑" panose="020B0503020204020204" charset="-122"/>
                <a:ea typeface="微软雅黑" panose="020B0503020204020204" charset="-122"/>
                <a:cs typeface="Source Han Sans CN Regular" panose="020B0500000000000000" pitchFamily="34" charset="-120"/>
              </a:rPr>
              <a:t>V. Application Scenarios</a:t>
            </a:r>
          </a:p>
        </p:txBody>
      </p:sp>
      <p:sp>
        <p:nvSpPr>
          <p:cNvPr id="8" name="Text 5"/>
          <p:cNvSpPr txBox="1"/>
          <p:nvPr/>
        </p:nvSpPr>
        <p:spPr>
          <a:xfrm>
            <a:off x="4773295" y="525780"/>
            <a:ext cx="2518410" cy="685800"/>
          </a:xfrm>
          <a:prstGeom prst="rect">
            <a:avLst/>
          </a:prstGeom>
          <a:solidFill>
            <a:srgbClr val="FFFFFF">
              <a:alpha val="0"/>
            </a:srgbClr>
          </a:solidFill>
        </p:spPr>
        <p:txBody>
          <a:bodyPr wrap="square" lIns="0" tIns="0" rIns="0" bIns="0" rtlCol="0" anchor="ctr"/>
          <a:lstStyle/>
          <a:p>
            <a:pPr algn="l">
              <a:lnSpc>
                <a:spcPct val="125000"/>
              </a:lnSpc>
            </a:pPr>
            <a:r>
              <a:rPr lang="en-US" sz="3600" b="1" dirty="0">
                <a:solidFill>
                  <a:srgbClr val="031739"/>
                </a:solidFill>
                <a:latin typeface="微软雅黑" panose="020B0503020204020204" charset="-122"/>
                <a:ea typeface="微软雅黑" panose="020B0503020204020204" charset="-122"/>
                <a:cs typeface="Source Han Sans CN Regular" panose="020B0500000000000000" pitchFamily="34" charset="-120"/>
              </a:rPr>
              <a:t>Contents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 0"/>
          <p:cNvSpPr txBox="1"/>
          <p:nvPr/>
        </p:nvSpPr>
        <p:spPr>
          <a:xfrm>
            <a:off x="1380744" y="484632"/>
            <a:ext cx="13048488" cy="841248"/>
          </a:xfrm>
          <a:prstGeom prst="rect">
            <a:avLst/>
          </a:prstGeom>
          <a:solidFill>
            <a:srgbClr val="FFFFFF">
              <a:alpha val="0"/>
            </a:srgbClr>
          </a:solidFill>
        </p:spPr>
        <p:txBody>
          <a:bodyPr wrap="square" lIns="0" tIns="0" rIns="0" bIns="0" rtlCol="0" anchor="ctr"/>
          <a:lstStyle/>
          <a:p>
            <a:pPr algn="l">
              <a:lnSpc>
                <a:spcPct val="125000"/>
              </a:lnSpc>
            </a:pPr>
            <a:r>
              <a:rPr lang="en-US" altLang="zh-CN" sz="2800" b="1" dirty="0">
                <a:solidFill>
                  <a:schemeClr val="tx2">
                    <a:lumMod val="50000"/>
                  </a:schemeClr>
                </a:solidFill>
                <a:latin typeface="微软雅黑" panose="020B0503020204020204" charset="-122"/>
                <a:ea typeface="微软雅黑" panose="020B0503020204020204" charset="-122"/>
                <a:cs typeface="Source Han Sans CN Regular" panose="020B0500000000000000" pitchFamily="34" charset="-120"/>
              </a:rPr>
              <a:t>GRDA</a:t>
            </a:r>
          </a:p>
        </p:txBody>
      </p:sp>
      <p:pic>
        <p:nvPicPr>
          <p:cNvPr id="3"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8096" y="475488"/>
            <a:ext cx="612648" cy="859536"/>
          </a:xfrm>
          <a:prstGeom prst="rect">
            <a:avLst/>
          </a:prstGeom>
        </p:spPr>
      </p:pic>
      <p:pic>
        <p:nvPicPr>
          <p:cNvPr id="4" name="Image 1"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86968" y="2551176"/>
            <a:ext cx="402336" cy="402336"/>
          </a:xfrm>
          <a:prstGeom prst="rect">
            <a:avLst/>
          </a:prstGeom>
        </p:spPr>
      </p:pic>
      <p:pic>
        <p:nvPicPr>
          <p:cNvPr id="5" name="Image 2"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86968" y="4791456"/>
            <a:ext cx="402336" cy="402336"/>
          </a:xfrm>
          <a:prstGeom prst="rect">
            <a:avLst/>
          </a:prstGeom>
        </p:spPr>
      </p:pic>
      <p:sp>
        <p:nvSpPr>
          <p:cNvPr id="6" name="Text 1"/>
          <p:cNvSpPr txBox="1"/>
          <p:nvPr/>
        </p:nvSpPr>
        <p:spPr>
          <a:xfrm>
            <a:off x="1389888" y="2532888"/>
            <a:ext cx="3995928" cy="420624"/>
          </a:xfrm>
          <a:prstGeom prst="rect">
            <a:avLst/>
          </a:prstGeom>
          <a:solidFill>
            <a:srgbClr val="FFFFFF">
              <a:alpha val="0"/>
            </a:srgbClr>
          </a:solidFill>
        </p:spPr>
        <p:txBody>
          <a:bodyPr wrap="square" lIns="0" tIns="0" rIns="0" bIns="0" rtlCol="0" anchor="t"/>
          <a:lstStyle/>
          <a:p>
            <a:pPr algn="l">
              <a:lnSpc>
                <a:spcPct val="125000"/>
              </a:lnSpc>
            </a:pPr>
            <a:r>
              <a:rPr lang="en-US" altLang="zh-CN" b="1" dirty="0">
                <a:solidFill>
                  <a:schemeClr val="accent1">
                    <a:lumMod val="75000"/>
                  </a:schemeClr>
                </a:solidFill>
                <a:latin typeface="微软雅黑" panose="020B0503020204020204" charset="-122"/>
                <a:ea typeface="微软雅黑" panose="020B0503020204020204" charset="-122"/>
                <a:cs typeface="Source Han Sans CN Regular" panose="020B0500000000000000" pitchFamily="34" charset="-120"/>
                <a:sym typeface="+mn-ea"/>
              </a:rPr>
              <a:t>Project Background</a:t>
            </a:r>
          </a:p>
        </p:txBody>
      </p:sp>
      <p:sp>
        <p:nvSpPr>
          <p:cNvPr id="7" name="Text 2"/>
          <p:cNvSpPr txBox="1"/>
          <p:nvPr/>
        </p:nvSpPr>
        <p:spPr>
          <a:xfrm>
            <a:off x="1408176" y="3017520"/>
            <a:ext cx="5358384" cy="1033272"/>
          </a:xfrm>
          <a:prstGeom prst="rect">
            <a:avLst/>
          </a:prstGeom>
          <a:solidFill>
            <a:srgbClr val="FFFFFF">
              <a:alpha val="0"/>
            </a:srgbClr>
          </a:solidFill>
        </p:spPr>
        <p:txBody>
          <a:bodyPr wrap="square" lIns="0" tIns="0" rIns="0" bIns="0" rtlCol="0" anchor="t"/>
          <a:lstStyle/>
          <a:p>
            <a:pPr algn="l">
              <a:lnSpc>
                <a:spcPct val="125000"/>
              </a:lnSpc>
            </a:pPr>
            <a:r>
              <a:rPr lang="en-US" altLang="zh-CN" sz="1400" dirty="0">
                <a:solidFill>
                  <a:srgbClr val="19191A"/>
                </a:solidFill>
                <a:latin typeface="微软雅黑" panose="020B0503020204020204" charset="-122"/>
                <a:ea typeface="微软雅黑" panose="020B0503020204020204" charset="-122"/>
                <a:cs typeface="微软雅黑" panose="020B0503020204020204" charset="-122"/>
              </a:rPr>
              <a:t>General Reserve of Digital Assets Limited, abbreviated GRDA, license number: TC004414, is a licensed trust service company authorized and regulated in Hong Kong since 2018.</a:t>
            </a:r>
          </a:p>
        </p:txBody>
      </p:sp>
      <p:sp>
        <p:nvSpPr>
          <p:cNvPr id="8" name="Text 3"/>
          <p:cNvSpPr txBox="1"/>
          <p:nvPr/>
        </p:nvSpPr>
        <p:spPr>
          <a:xfrm>
            <a:off x="1389888" y="4773168"/>
            <a:ext cx="3995928" cy="420624"/>
          </a:xfrm>
          <a:prstGeom prst="rect">
            <a:avLst/>
          </a:prstGeom>
          <a:solidFill>
            <a:srgbClr val="FFFFFF">
              <a:alpha val="0"/>
            </a:srgbClr>
          </a:solidFill>
        </p:spPr>
        <p:txBody>
          <a:bodyPr wrap="square" lIns="0" tIns="0" rIns="0" bIns="0" rtlCol="0" anchor="t"/>
          <a:lstStyle/>
          <a:p>
            <a:pPr algn="l">
              <a:lnSpc>
                <a:spcPct val="125000"/>
              </a:lnSpc>
            </a:pPr>
            <a:r>
              <a:rPr lang="en-US" altLang="zh-CN" b="1" dirty="0">
                <a:solidFill>
                  <a:schemeClr val="accent1">
                    <a:lumMod val="75000"/>
                  </a:schemeClr>
                </a:solidFill>
                <a:latin typeface="微软雅黑" panose="020B0503020204020204" charset="-122"/>
                <a:ea typeface="微软雅黑" panose="020B0503020204020204" charset="-122"/>
                <a:cs typeface="Source Han Sans CN Regular" panose="020B0500000000000000" pitchFamily="34" charset="-120"/>
                <a:sym typeface="+mn-ea"/>
              </a:rPr>
              <a:t>Project Outcomes</a:t>
            </a:r>
          </a:p>
        </p:txBody>
      </p:sp>
      <p:sp>
        <p:nvSpPr>
          <p:cNvPr id="9" name="Text 4"/>
          <p:cNvSpPr txBox="1"/>
          <p:nvPr/>
        </p:nvSpPr>
        <p:spPr>
          <a:xfrm>
            <a:off x="1389888" y="5202936"/>
            <a:ext cx="5358384" cy="1636776"/>
          </a:xfrm>
          <a:prstGeom prst="rect">
            <a:avLst/>
          </a:prstGeom>
          <a:solidFill>
            <a:srgbClr val="FFFFFF">
              <a:alpha val="0"/>
            </a:srgbClr>
          </a:solidFill>
        </p:spPr>
        <p:txBody>
          <a:bodyPr wrap="square" lIns="0" tIns="0" rIns="0" bIns="0" rtlCol="0" anchor="t"/>
          <a:lstStyle/>
          <a:p>
            <a:pPr algn="l">
              <a:lnSpc>
                <a:spcPct val="125000"/>
              </a:lnSpc>
            </a:pPr>
            <a:r>
              <a:rPr lang="en-US" altLang="zh-CN" sz="1400" dirty="0">
                <a:solidFill>
                  <a:srgbClr val="19191A"/>
                </a:solidFill>
                <a:latin typeface="微软雅黑" panose="020B0503020204020204" charset="-122"/>
                <a:ea typeface="微软雅黑" panose="020B0503020204020204" charset="-122"/>
                <a:cs typeface="微软雅黑" panose="020B0503020204020204" charset="-122"/>
              </a:rPr>
              <a:t>Supports custody of multiple currencies including USD, EUR, HKD, USDC, and USDT; built a proprietary custody platform using Thales Luna HSM to ensure asset security.</a:t>
            </a:r>
          </a:p>
        </p:txBody>
      </p:sp>
      <p:pic>
        <p:nvPicPr>
          <p:cNvPr id="11" name="图片 10">
            <a:extLst>
              <a:ext uri="{FF2B5EF4-FFF2-40B4-BE49-F238E27FC236}">
                <a16:creationId xmlns:a16="http://schemas.microsoft.com/office/drawing/2014/main" id="{550184BC-E15B-6656-BDC0-B48E50951E9C}"/>
              </a:ext>
            </a:extLst>
          </p:cNvPr>
          <p:cNvPicPr>
            <a:picLocks noChangeAspect="1"/>
          </p:cNvPicPr>
          <p:nvPr/>
        </p:nvPicPr>
        <p:blipFill>
          <a:blip r:embed="rId9"/>
          <a:stretch>
            <a:fillRect/>
          </a:stretch>
        </p:blipFill>
        <p:spPr>
          <a:xfrm>
            <a:off x="7036435" y="2927350"/>
            <a:ext cx="8006080" cy="344551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rcRect t="736" b="703"/>
          <a:stretch>
            <a:fillRect/>
          </a:stretch>
        </p:blipFill>
        <p:spPr>
          <a:xfrm>
            <a:off x="0" y="0"/>
            <a:ext cx="3803904" cy="8577072"/>
          </a:xfrm>
          <a:prstGeom prst="rect">
            <a:avLst/>
          </a:prstGeom>
        </p:spPr>
      </p:pic>
      <p:sp>
        <p:nvSpPr>
          <p:cNvPr id="3" name="Text 0"/>
          <p:cNvSpPr txBox="1"/>
          <p:nvPr/>
        </p:nvSpPr>
        <p:spPr>
          <a:xfrm>
            <a:off x="4864608" y="3502152"/>
            <a:ext cx="9043416" cy="475488"/>
          </a:xfrm>
          <a:prstGeom prst="rect">
            <a:avLst/>
          </a:prstGeom>
          <a:solidFill>
            <a:srgbClr val="FFFFFF">
              <a:alpha val="0"/>
            </a:srgbClr>
          </a:solidFill>
        </p:spPr>
        <p:txBody>
          <a:bodyPr wrap="square" lIns="0" tIns="0" rIns="0" bIns="0" rtlCol="0" anchor="ctr"/>
          <a:lstStyle/>
          <a:p>
            <a:pPr algn="l">
              <a:lnSpc>
                <a:spcPct val="125000"/>
              </a:lnSpc>
            </a:pPr>
            <a:r>
              <a:rPr lang="en-US" altLang="zh-CN" sz="2400" b="1" dirty="0">
                <a:solidFill>
                  <a:schemeClr val="bg1">
                    <a:lumMod val="75000"/>
                  </a:schemeClr>
                </a:solidFill>
                <a:latin typeface="微软雅黑" panose="020B0503020204020204" charset="-122"/>
                <a:ea typeface="微软雅黑" panose="020B0503020204020204" charset="-122"/>
                <a:cs typeface="Source Han Sans CN Regular" panose="020B0500000000000000" pitchFamily="34" charset="-120"/>
              </a:rPr>
              <a:t>I. Industry Development Status</a:t>
            </a:r>
          </a:p>
        </p:txBody>
      </p:sp>
      <p:sp>
        <p:nvSpPr>
          <p:cNvPr id="4" name="Text 1"/>
          <p:cNvSpPr txBox="1"/>
          <p:nvPr/>
        </p:nvSpPr>
        <p:spPr>
          <a:xfrm>
            <a:off x="4864608" y="4224528"/>
            <a:ext cx="9043416" cy="475488"/>
          </a:xfrm>
          <a:prstGeom prst="rect">
            <a:avLst/>
          </a:prstGeom>
          <a:solidFill>
            <a:srgbClr val="FFFFFF">
              <a:alpha val="0"/>
            </a:srgbClr>
          </a:solidFill>
        </p:spPr>
        <p:txBody>
          <a:bodyPr wrap="square" lIns="0" tIns="0" rIns="0" bIns="0" rtlCol="0" anchor="ctr"/>
          <a:lstStyle/>
          <a:p>
            <a:pPr algn="l">
              <a:lnSpc>
                <a:spcPct val="125000"/>
              </a:lnSpc>
            </a:pPr>
            <a:r>
              <a:rPr lang="en-US" altLang="zh-CN" sz="2400" b="1" dirty="0">
                <a:solidFill>
                  <a:schemeClr val="bg1">
                    <a:lumMod val="75000"/>
                  </a:schemeClr>
                </a:solidFill>
                <a:latin typeface="微软雅黑" panose="020B0503020204020204" charset="-122"/>
                <a:ea typeface="微软雅黑" panose="020B0503020204020204" charset="-122"/>
                <a:cs typeface="Source Han Sans CN Regular" panose="020B0500000000000000" pitchFamily="34" charset="-120"/>
              </a:rPr>
              <a:t>II. Customer Pain Points</a:t>
            </a:r>
          </a:p>
        </p:txBody>
      </p:sp>
      <p:sp>
        <p:nvSpPr>
          <p:cNvPr id="5" name="Text 2"/>
          <p:cNvSpPr txBox="1"/>
          <p:nvPr/>
        </p:nvSpPr>
        <p:spPr>
          <a:xfrm>
            <a:off x="4864608" y="4901184"/>
            <a:ext cx="9043416" cy="475488"/>
          </a:xfrm>
          <a:prstGeom prst="rect">
            <a:avLst/>
          </a:prstGeom>
          <a:solidFill>
            <a:srgbClr val="FFFFFF">
              <a:alpha val="0"/>
            </a:srgbClr>
          </a:solidFill>
        </p:spPr>
        <p:txBody>
          <a:bodyPr wrap="square" lIns="0" tIns="0" rIns="0" bIns="0" rtlCol="0" anchor="ctr"/>
          <a:lstStyle/>
          <a:p>
            <a:pPr algn="l">
              <a:lnSpc>
                <a:spcPct val="125000"/>
              </a:lnSpc>
            </a:pPr>
            <a:r>
              <a:rPr lang="en-US" altLang="zh-CN" sz="2400" b="1" dirty="0">
                <a:solidFill>
                  <a:schemeClr val="bg1">
                    <a:lumMod val="75000"/>
                  </a:schemeClr>
                </a:solidFill>
                <a:latin typeface="微软雅黑" panose="020B0503020204020204" charset="-122"/>
                <a:ea typeface="微软雅黑" panose="020B0503020204020204" charset="-122"/>
                <a:cs typeface="Source Han Sans CN Regular" panose="020B0500000000000000" pitchFamily="34" charset="-120"/>
              </a:rPr>
              <a:t>III. Product Introduction</a:t>
            </a:r>
          </a:p>
        </p:txBody>
      </p:sp>
      <p:sp>
        <p:nvSpPr>
          <p:cNvPr id="6" name="Text 3"/>
          <p:cNvSpPr txBox="1"/>
          <p:nvPr/>
        </p:nvSpPr>
        <p:spPr>
          <a:xfrm>
            <a:off x="4864608" y="5596128"/>
            <a:ext cx="9043416" cy="475488"/>
          </a:xfrm>
          <a:prstGeom prst="rect">
            <a:avLst/>
          </a:prstGeom>
          <a:solidFill>
            <a:srgbClr val="FFFFFF">
              <a:alpha val="0"/>
            </a:srgbClr>
          </a:solidFill>
        </p:spPr>
        <p:txBody>
          <a:bodyPr wrap="square" lIns="0" tIns="0" rIns="0" bIns="0" rtlCol="0" anchor="ctr"/>
          <a:lstStyle/>
          <a:p>
            <a:pPr algn="l">
              <a:lnSpc>
                <a:spcPct val="125000"/>
              </a:lnSpc>
            </a:pPr>
            <a:r>
              <a:rPr lang="en-US" altLang="zh-CN" sz="2400" b="1" dirty="0">
                <a:solidFill>
                  <a:schemeClr val="bg1">
                    <a:lumMod val="75000"/>
                  </a:schemeClr>
                </a:solidFill>
                <a:latin typeface="微软雅黑" panose="020B0503020204020204" charset="-122"/>
                <a:ea typeface="微软雅黑" panose="020B0503020204020204" charset="-122"/>
                <a:cs typeface="Source Han Sans CN Regular" panose="020B0500000000000000" pitchFamily="34" charset="-120"/>
              </a:rPr>
              <a:t>IV. Success Stories</a:t>
            </a:r>
          </a:p>
        </p:txBody>
      </p:sp>
      <p:sp>
        <p:nvSpPr>
          <p:cNvPr id="7" name="Text 4"/>
          <p:cNvSpPr txBox="1"/>
          <p:nvPr/>
        </p:nvSpPr>
        <p:spPr>
          <a:xfrm>
            <a:off x="4864608" y="6245352"/>
            <a:ext cx="9043416" cy="475488"/>
          </a:xfrm>
          <a:prstGeom prst="rect">
            <a:avLst/>
          </a:prstGeom>
          <a:solidFill>
            <a:srgbClr val="FFFFFF">
              <a:alpha val="0"/>
            </a:srgbClr>
          </a:solidFill>
        </p:spPr>
        <p:txBody>
          <a:bodyPr wrap="square" lIns="0" tIns="0" rIns="0" bIns="0" rtlCol="0" anchor="ctr"/>
          <a:lstStyle/>
          <a:p>
            <a:pPr algn="l">
              <a:lnSpc>
                <a:spcPct val="125000"/>
              </a:lnSpc>
            </a:pPr>
            <a:r>
              <a:rPr lang="en-US" altLang="zh-CN" sz="2400" b="1" dirty="0">
                <a:solidFill>
                  <a:schemeClr val="tx1"/>
                </a:solidFill>
                <a:latin typeface="微软雅黑" panose="020B0503020204020204" charset="-122"/>
                <a:ea typeface="微软雅黑" panose="020B0503020204020204" charset="-122"/>
                <a:cs typeface="Source Han Sans CN Regular" panose="020B0500000000000000" pitchFamily="34" charset="-120"/>
              </a:rPr>
              <a:t>V. Application Scenarios</a:t>
            </a:r>
          </a:p>
        </p:txBody>
      </p:sp>
      <p:sp>
        <p:nvSpPr>
          <p:cNvPr id="8" name="Text 5"/>
          <p:cNvSpPr txBox="1"/>
          <p:nvPr/>
        </p:nvSpPr>
        <p:spPr>
          <a:xfrm>
            <a:off x="4773295" y="525780"/>
            <a:ext cx="2518410" cy="685800"/>
          </a:xfrm>
          <a:prstGeom prst="rect">
            <a:avLst/>
          </a:prstGeom>
          <a:solidFill>
            <a:srgbClr val="FFFFFF">
              <a:alpha val="0"/>
            </a:srgbClr>
          </a:solidFill>
        </p:spPr>
        <p:txBody>
          <a:bodyPr wrap="square" lIns="0" tIns="0" rIns="0" bIns="0" rtlCol="0" anchor="ctr"/>
          <a:lstStyle/>
          <a:p>
            <a:pPr algn="l">
              <a:lnSpc>
                <a:spcPct val="125000"/>
              </a:lnSpc>
            </a:pPr>
            <a:r>
              <a:rPr lang="en-US" sz="3600" b="1" dirty="0">
                <a:solidFill>
                  <a:srgbClr val="031739"/>
                </a:solidFill>
                <a:latin typeface="微软雅黑" panose="020B0503020204020204" charset="-122"/>
                <a:ea typeface="微软雅黑" panose="020B0503020204020204" charset="-122"/>
                <a:cs typeface="Source Han Sans CN Regular" panose="020B0500000000000000" pitchFamily="34" charset="-120"/>
              </a:rPr>
              <a:t>Contents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ext 0"/>
          <p:cNvSpPr txBox="1"/>
          <p:nvPr/>
        </p:nvSpPr>
        <p:spPr>
          <a:xfrm>
            <a:off x="1389888" y="101854"/>
            <a:ext cx="13048488" cy="841248"/>
          </a:xfrm>
          <a:prstGeom prst="rect">
            <a:avLst/>
          </a:prstGeom>
          <a:solidFill>
            <a:srgbClr val="FFFFFF">
              <a:alpha val="0"/>
            </a:srgbClr>
          </a:solidFill>
        </p:spPr>
        <p:txBody>
          <a:bodyPr wrap="square" lIns="0" tIns="0" rIns="0" bIns="0" rtlCol="0" anchor="ctr"/>
          <a:lstStyle/>
          <a:p>
            <a:pPr algn="l">
              <a:lnSpc>
                <a:spcPct val="125000"/>
              </a:lnSpc>
            </a:pPr>
            <a:r>
              <a:rPr lang="en-US" altLang="zh-CN" sz="2800" b="1" dirty="0">
                <a:solidFill>
                  <a:srgbClr val="031739"/>
                </a:solidFill>
                <a:latin typeface="微软雅黑" panose="020B0503020204020204" charset="-122"/>
                <a:ea typeface="微软雅黑" panose="020B0503020204020204" charset="-122"/>
                <a:cs typeface="Source Han Sans CN Regular" panose="020B0500000000000000" pitchFamily="34" charset="-120"/>
              </a:rPr>
              <a:t>Product Application Scenarios</a:t>
            </a:r>
          </a:p>
        </p:txBody>
      </p:sp>
      <p:sp>
        <p:nvSpPr>
          <p:cNvPr id="4" name="Text 1"/>
          <p:cNvSpPr txBox="1"/>
          <p:nvPr>
            <p:custDataLst>
              <p:tags r:id="rId1"/>
            </p:custDataLst>
          </p:nvPr>
        </p:nvSpPr>
        <p:spPr>
          <a:xfrm>
            <a:off x="1954276" y="1294892"/>
            <a:ext cx="3337560" cy="347472"/>
          </a:xfrm>
          <a:prstGeom prst="rect">
            <a:avLst/>
          </a:prstGeom>
          <a:solidFill>
            <a:srgbClr val="FFFFFF">
              <a:alpha val="0"/>
            </a:srgbClr>
          </a:solidFill>
        </p:spPr>
        <p:txBody>
          <a:bodyPr wrap="square" lIns="0" tIns="0" rIns="0" bIns="0" rtlCol="0" anchor="t"/>
          <a:lstStyle/>
          <a:p>
            <a:pPr algn="l">
              <a:lnSpc>
                <a:spcPct val="125000"/>
              </a:lnSpc>
            </a:pPr>
            <a:r>
              <a:rPr lang="en-US" altLang="zh-CN" sz="1600" b="1" dirty="0">
                <a:solidFill>
                  <a:schemeClr val="accent1">
                    <a:lumMod val="75000"/>
                  </a:schemeClr>
                </a:solidFill>
                <a:latin typeface="微软雅黑" panose="020B0503020204020204" charset="-122"/>
                <a:ea typeface="微软雅黑" panose="020B0503020204020204" charset="-122"/>
                <a:cs typeface="Source Han Sans CN Regular" panose="020B0500000000000000" pitchFamily="34" charset="-120"/>
              </a:rPr>
              <a:t>Crypto-native Enterprises</a:t>
            </a:r>
          </a:p>
        </p:txBody>
      </p:sp>
      <p:sp>
        <p:nvSpPr>
          <p:cNvPr id="5" name="Text 2"/>
          <p:cNvSpPr txBox="1"/>
          <p:nvPr>
            <p:custDataLst>
              <p:tags r:id="rId2"/>
            </p:custDataLst>
          </p:nvPr>
        </p:nvSpPr>
        <p:spPr>
          <a:xfrm>
            <a:off x="1945005" y="1605915"/>
            <a:ext cx="3776980" cy="1490345"/>
          </a:xfrm>
          <a:prstGeom prst="rect">
            <a:avLst/>
          </a:prstGeom>
          <a:solidFill>
            <a:srgbClr val="FFFFFF">
              <a:alpha val="0"/>
            </a:srgbClr>
          </a:solidFill>
        </p:spPr>
        <p:txBody>
          <a:bodyPr wrap="square" lIns="0" tIns="0" rIns="0" bIns="0" rtlCol="0" anchor="t"/>
          <a:lstStyle/>
          <a:p>
            <a:pPr algn="l">
              <a:lnSpc>
                <a:spcPct val="105000"/>
              </a:lnSpc>
            </a:pPr>
            <a:r>
              <a:rPr lang="en-US" altLang="zh-CN" sz="1400" dirty="0">
                <a:solidFill>
                  <a:schemeClr val="tx1"/>
                </a:solidFill>
                <a:latin typeface="微软雅黑" panose="020B0503020204020204" charset="-122"/>
                <a:ea typeface="微软雅黑" panose="020B0503020204020204" charset="-122"/>
                <a:cs typeface="微软雅黑" panose="020B0503020204020204" charset="-122"/>
              </a:rPr>
              <a:t>Exchanges (user asset custody), lending platforms (collateral security management), staking service providers (validator key management), DeFi protocols (treasury multisig management), etc.</a:t>
            </a:r>
          </a:p>
        </p:txBody>
      </p:sp>
      <p:sp>
        <p:nvSpPr>
          <p:cNvPr id="6" name="Text 3"/>
          <p:cNvSpPr txBox="1"/>
          <p:nvPr>
            <p:custDataLst>
              <p:tags r:id="rId3"/>
            </p:custDataLst>
          </p:nvPr>
        </p:nvSpPr>
        <p:spPr>
          <a:xfrm>
            <a:off x="6398260" y="1294892"/>
            <a:ext cx="3337560" cy="347472"/>
          </a:xfrm>
          <a:prstGeom prst="rect">
            <a:avLst/>
          </a:prstGeom>
          <a:solidFill>
            <a:srgbClr val="FFFFFF">
              <a:alpha val="0"/>
            </a:srgbClr>
          </a:solidFill>
        </p:spPr>
        <p:txBody>
          <a:bodyPr wrap="square" lIns="0" tIns="0" rIns="0" bIns="0" rtlCol="0" anchor="t"/>
          <a:lstStyle/>
          <a:p>
            <a:pPr algn="l">
              <a:lnSpc>
                <a:spcPct val="125000"/>
              </a:lnSpc>
            </a:pPr>
            <a:r>
              <a:rPr lang="en-US" altLang="zh-CN" sz="1600" b="1" dirty="0">
                <a:solidFill>
                  <a:schemeClr val="accent1">
                    <a:lumMod val="75000"/>
                  </a:schemeClr>
                </a:solidFill>
                <a:latin typeface="微软雅黑" panose="020B0503020204020204" charset="-122"/>
                <a:ea typeface="微软雅黑" panose="020B0503020204020204" charset="-122"/>
                <a:cs typeface="Source Han Sans CN Regular" panose="020B0500000000000000" pitchFamily="34" charset="-120"/>
              </a:rPr>
              <a:t>Institutional Investors</a:t>
            </a:r>
          </a:p>
        </p:txBody>
      </p:sp>
      <p:sp>
        <p:nvSpPr>
          <p:cNvPr id="7" name="Text 4"/>
          <p:cNvSpPr txBox="1"/>
          <p:nvPr>
            <p:custDataLst>
              <p:tags r:id="rId4"/>
            </p:custDataLst>
          </p:nvPr>
        </p:nvSpPr>
        <p:spPr>
          <a:xfrm>
            <a:off x="6398260" y="1605915"/>
            <a:ext cx="4090035" cy="1481455"/>
          </a:xfrm>
          <a:prstGeom prst="rect">
            <a:avLst/>
          </a:prstGeom>
          <a:solidFill>
            <a:srgbClr val="FFFFFF">
              <a:alpha val="0"/>
            </a:srgbClr>
          </a:solidFill>
        </p:spPr>
        <p:txBody>
          <a:bodyPr wrap="square" lIns="0" tIns="0" rIns="0" bIns="0" rtlCol="0" anchor="t"/>
          <a:lstStyle/>
          <a:p>
            <a:pPr algn="l">
              <a:lnSpc>
                <a:spcPct val="105000"/>
              </a:lnSpc>
            </a:pPr>
            <a:r>
              <a:rPr lang="en-US" altLang="zh-CN" sz="1400" dirty="0">
                <a:solidFill>
                  <a:schemeClr val="tx1"/>
                </a:solidFill>
                <a:latin typeface="微软雅黑" panose="020B0503020204020204" charset="-122"/>
                <a:ea typeface="微软雅黑" panose="020B0503020204020204" charset="-122"/>
                <a:cs typeface="Source Han Sans CN Regular" panose="020B0500000000000000" pitchFamily="34" charset="-120"/>
              </a:rPr>
              <a:t>Hedge funds, family offices, endowments, pension funds, and asset managers that hold substantial capital and require professional crypto custody systems to safeguard assets.</a:t>
            </a:r>
            <a:endParaRPr lang="zh-CN" altLang="en-US" sz="1400" dirty="0">
              <a:solidFill>
                <a:schemeClr val="tx1"/>
              </a:solidFill>
              <a:latin typeface="微软雅黑" panose="020B0503020204020204" charset="-122"/>
              <a:ea typeface="微软雅黑" panose="020B0503020204020204" charset="-122"/>
              <a:cs typeface="Source Han Sans CN Regular" panose="020B0500000000000000" pitchFamily="34" charset="-120"/>
            </a:endParaRPr>
          </a:p>
        </p:txBody>
      </p:sp>
      <p:sp>
        <p:nvSpPr>
          <p:cNvPr id="8" name="Text 5"/>
          <p:cNvSpPr txBox="1"/>
          <p:nvPr>
            <p:custDataLst>
              <p:tags r:id="rId5"/>
            </p:custDataLst>
          </p:nvPr>
        </p:nvSpPr>
        <p:spPr>
          <a:xfrm>
            <a:off x="1954276" y="3561080"/>
            <a:ext cx="3337560" cy="347472"/>
          </a:xfrm>
          <a:prstGeom prst="rect">
            <a:avLst/>
          </a:prstGeom>
          <a:solidFill>
            <a:srgbClr val="FFFFFF">
              <a:alpha val="0"/>
            </a:srgbClr>
          </a:solidFill>
        </p:spPr>
        <p:txBody>
          <a:bodyPr wrap="square" lIns="0" tIns="0" rIns="0" bIns="0" rtlCol="0" anchor="t"/>
          <a:lstStyle/>
          <a:p>
            <a:pPr algn="l">
              <a:lnSpc>
                <a:spcPct val="125000"/>
              </a:lnSpc>
            </a:pPr>
            <a:r>
              <a:rPr lang="en-US" altLang="zh-CN" sz="1600" b="1" dirty="0">
                <a:solidFill>
                  <a:schemeClr val="accent1">
                    <a:lumMod val="75000"/>
                  </a:schemeClr>
                </a:solidFill>
                <a:latin typeface="微软雅黑" panose="020B0503020204020204" charset="-122"/>
                <a:ea typeface="微软雅黑" panose="020B0503020204020204" charset="-122"/>
                <a:cs typeface="Source Han Sans CN Regular" panose="020B0500000000000000" pitchFamily="34" charset="-120"/>
              </a:rPr>
              <a:t>Financial Institutions</a:t>
            </a:r>
          </a:p>
        </p:txBody>
      </p:sp>
      <p:sp>
        <p:nvSpPr>
          <p:cNvPr id="9" name="Text 6"/>
          <p:cNvSpPr txBox="1"/>
          <p:nvPr>
            <p:custDataLst>
              <p:tags r:id="rId6"/>
            </p:custDataLst>
          </p:nvPr>
        </p:nvSpPr>
        <p:spPr>
          <a:xfrm>
            <a:off x="1945005" y="4041140"/>
            <a:ext cx="3776980" cy="1490345"/>
          </a:xfrm>
          <a:prstGeom prst="rect">
            <a:avLst/>
          </a:prstGeom>
          <a:solidFill>
            <a:srgbClr val="FFFFFF">
              <a:alpha val="0"/>
            </a:srgbClr>
          </a:solidFill>
        </p:spPr>
        <p:txBody>
          <a:bodyPr wrap="square" lIns="0" tIns="0" rIns="0" bIns="0" rtlCol="0" anchor="t"/>
          <a:lstStyle/>
          <a:p>
            <a:pPr algn="l">
              <a:lnSpc>
                <a:spcPct val="105000"/>
              </a:lnSpc>
            </a:pPr>
            <a:r>
              <a:rPr lang="en-US" altLang="zh-CN" sz="1400" dirty="0">
                <a:solidFill>
                  <a:schemeClr val="tx1"/>
                </a:solidFill>
                <a:latin typeface="微软雅黑" panose="020B0503020204020204" charset="-122"/>
                <a:ea typeface="微软雅黑" panose="020B0503020204020204" charset="-122"/>
                <a:cs typeface="Source Han Sans CN Regular" panose="020B0500000000000000" pitchFamily="34" charset="-120"/>
              </a:rPr>
              <a:t>Banks and fintech companies in traditional finance are entering the space and need crypto custody systems to provide digital asset storage services to clients, or to manage their own crypto investments.</a:t>
            </a:r>
          </a:p>
        </p:txBody>
      </p:sp>
      <p:sp>
        <p:nvSpPr>
          <p:cNvPr id="10" name="Text 7"/>
          <p:cNvSpPr txBox="1"/>
          <p:nvPr>
            <p:custDataLst>
              <p:tags r:id="rId7"/>
            </p:custDataLst>
          </p:nvPr>
        </p:nvSpPr>
        <p:spPr>
          <a:xfrm>
            <a:off x="6398260" y="3561080"/>
            <a:ext cx="3337560" cy="347472"/>
          </a:xfrm>
          <a:prstGeom prst="rect">
            <a:avLst/>
          </a:prstGeom>
          <a:solidFill>
            <a:srgbClr val="FFFFFF">
              <a:alpha val="0"/>
            </a:srgbClr>
          </a:solidFill>
        </p:spPr>
        <p:txBody>
          <a:bodyPr wrap="square" lIns="0" tIns="0" rIns="0" bIns="0" rtlCol="0" anchor="t"/>
          <a:lstStyle/>
          <a:p>
            <a:pPr algn="l">
              <a:lnSpc>
                <a:spcPct val="85000"/>
              </a:lnSpc>
            </a:pPr>
            <a:r>
              <a:rPr lang="en-US" altLang="zh-CN" sz="1600" b="1" dirty="0">
                <a:solidFill>
                  <a:schemeClr val="accent1">
                    <a:lumMod val="75000"/>
                  </a:schemeClr>
                </a:solidFill>
                <a:latin typeface="微软雅黑" panose="020B0503020204020204" charset="-122"/>
                <a:ea typeface="微软雅黑" panose="020B0503020204020204" charset="-122"/>
                <a:cs typeface="Source Han Sans CN Regular" panose="020B0500000000000000" pitchFamily="34" charset="-120"/>
              </a:rPr>
              <a:t>Government and Public Sector</a:t>
            </a:r>
          </a:p>
        </p:txBody>
      </p:sp>
      <p:sp>
        <p:nvSpPr>
          <p:cNvPr id="11" name="Text 8"/>
          <p:cNvSpPr txBox="1"/>
          <p:nvPr>
            <p:custDataLst>
              <p:tags r:id="rId8"/>
            </p:custDataLst>
          </p:nvPr>
        </p:nvSpPr>
        <p:spPr>
          <a:xfrm>
            <a:off x="6398259" y="4041140"/>
            <a:ext cx="4281805" cy="1481455"/>
          </a:xfrm>
          <a:prstGeom prst="rect">
            <a:avLst/>
          </a:prstGeom>
          <a:solidFill>
            <a:srgbClr val="FFFFFF">
              <a:alpha val="0"/>
            </a:srgbClr>
          </a:solidFill>
        </p:spPr>
        <p:txBody>
          <a:bodyPr wrap="square" lIns="0" tIns="0" rIns="0" bIns="0" rtlCol="0" anchor="t"/>
          <a:lstStyle/>
          <a:p>
            <a:pPr algn="l">
              <a:lnSpc>
                <a:spcPct val="105000"/>
              </a:lnSpc>
            </a:pPr>
            <a:r>
              <a:rPr lang="en-US" altLang="zh-CN" sz="1400" dirty="0">
                <a:solidFill>
                  <a:schemeClr val="tx1"/>
                </a:solidFill>
                <a:latin typeface="微软雅黑" panose="020B0503020204020204" charset="-122"/>
                <a:ea typeface="微软雅黑" panose="020B0503020204020204" charset="-122"/>
                <a:cs typeface="微软雅黑" panose="020B0503020204020204" charset="-122"/>
              </a:rPr>
              <a:t>Central bank digital currency (CBDC pilot custody), sovereign wealth funds (sovereign crypto asset allocation) / university endowments (e.g., Yale allocating crypto assets).</a:t>
            </a:r>
          </a:p>
        </p:txBody>
      </p:sp>
      <p:sp>
        <p:nvSpPr>
          <p:cNvPr id="12" name="Text 9"/>
          <p:cNvSpPr txBox="1"/>
          <p:nvPr>
            <p:custDataLst>
              <p:tags r:id="rId9"/>
            </p:custDataLst>
          </p:nvPr>
        </p:nvSpPr>
        <p:spPr>
          <a:xfrm>
            <a:off x="1954276" y="6092698"/>
            <a:ext cx="3337560" cy="347472"/>
          </a:xfrm>
          <a:prstGeom prst="rect">
            <a:avLst/>
          </a:prstGeom>
          <a:solidFill>
            <a:srgbClr val="FFFFFF">
              <a:alpha val="0"/>
            </a:srgbClr>
          </a:solidFill>
        </p:spPr>
        <p:txBody>
          <a:bodyPr wrap="square" lIns="0" tIns="0" rIns="0" bIns="0" rtlCol="0" anchor="t"/>
          <a:lstStyle/>
          <a:p>
            <a:pPr algn="l">
              <a:lnSpc>
                <a:spcPct val="125000"/>
              </a:lnSpc>
            </a:pPr>
            <a:r>
              <a:rPr lang="en-US" altLang="zh-CN" sz="1600" b="1" dirty="0">
                <a:solidFill>
                  <a:schemeClr val="accent1">
                    <a:lumMod val="75000"/>
                  </a:schemeClr>
                </a:solidFill>
                <a:latin typeface="微软雅黑" panose="020B0503020204020204" charset="-122"/>
                <a:ea typeface="微软雅黑" panose="020B0503020204020204" charset="-122"/>
                <a:cs typeface="Source Han Sans CN Regular" panose="020B0500000000000000" pitchFamily="34" charset="-120"/>
              </a:rPr>
              <a:t>Enterprise Clients</a:t>
            </a:r>
          </a:p>
        </p:txBody>
      </p:sp>
      <p:sp>
        <p:nvSpPr>
          <p:cNvPr id="13" name="Text 10"/>
          <p:cNvSpPr txBox="1"/>
          <p:nvPr>
            <p:custDataLst>
              <p:tags r:id="rId10"/>
            </p:custDataLst>
          </p:nvPr>
        </p:nvSpPr>
        <p:spPr>
          <a:xfrm>
            <a:off x="1945005" y="6510020"/>
            <a:ext cx="3910965" cy="1481455"/>
          </a:xfrm>
          <a:prstGeom prst="rect">
            <a:avLst/>
          </a:prstGeom>
          <a:solidFill>
            <a:srgbClr val="FFFFFF">
              <a:alpha val="0"/>
            </a:srgbClr>
          </a:solidFill>
        </p:spPr>
        <p:txBody>
          <a:bodyPr wrap="square" lIns="0" tIns="0" rIns="0" bIns="0" rtlCol="0" anchor="t"/>
          <a:lstStyle/>
          <a:p>
            <a:pPr algn="l">
              <a:lnSpc>
                <a:spcPct val="105000"/>
              </a:lnSpc>
            </a:pPr>
            <a:r>
              <a:rPr lang="en-US" altLang="zh-CN" sz="1400" dirty="0">
                <a:solidFill>
                  <a:schemeClr val="tx1"/>
                </a:solidFill>
                <a:latin typeface="微软雅黑" panose="020B0503020204020204" charset="-122"/>
                <a:ea typeface="微软雅黑" panose="020B0503020204020204" charset="-122"/>
                <a:cs typeface="微软雅黑" panose="020B0503020204020204" charset="-122"/>
              </a:rPr>
              <a:t>Public companies (e.g., Tesla and other listed firms holding BTC, corporate treasury digital asset allocation).</a:t>
            </a:r>
          </a:p>
        </p:txBody>
      </p:sp>
      <p:sp>
        <p:nvSpPr>
          <p:cNvPr id="14" name="Text 11"/>
          <p:cNvSpPr txBox="1"/>
          <p:nvPr>
            <p:custDataLst>
              <p:tags r:id="rId11"/>
            </p:custDataLst>
          </p:nvPr>
        </p:nvSpPr>
        <p:spPr>
          <a:xfrm>
            <a:off x="6398260" y="6092698"/>
            <a:ext cx="3337560" cy="347472"/>
          </a:xfrm>
          <a:prstGeom prst="rect">
            <a:avLst/>
          </a:prstGeom>
          <a:solidFill>
            <a:srgbClr val="FFFFFF">
              <a:alpha val="0"/>
            </a:srgbClr>
          </a:solidFill>
        </p:spPr>
        <p:txBody>
          <a:bodyPr wrap="square" lIns="0" tIns="0" rIns="0" bIns="0" rtlCol="0" anchor="t"/>
          <a:lstStyle/>
          <a:p>
            <a:pPr algn="l">
              <a:lnSpc>
                <a:spcPct val="125000"/>
              </a:lnSpc>
            </a:pPr>
            <a:r>
              <a:rPr lang="en-US" altLang="zh-CN" sz="1600" b="1" dirty="0">
                <a:solidFill>
                  <a:schemeClr val="accent1">
                    <a:lumMod val="75000"/>
                  </a:schemeClr>
                </a:solidFill>
                <a:latin typeface="微软雅黑" panose="020B0503020204020204" charset="-122"/>
                <a:ea typeface="微软雅黑" panose="020B0503020204020204" charset="-122"/>
                <a:cs typeface="Source Han Sans CN Regular" panose="020B0500000000000000" pitchFamily="34" charset="-120"/>
              </a:rPr>
              <a:t>High-net-worth Individuals</a:t>
            </a:r>
          </a:p>
        </p:txBody>
      </p:sp>
      <p:sp>
        <p:nvSpPr>
          <p:cNvPr id="15" name="Text 12"/>
          <p:cNvSpPr txBox="1"/>
          <p:nvPr>
            <p:custDataLst>
              <p:tags r:id="rId12"/>
            </p:custDataLst>
          </p:nvPr>
        </p:nvSpPr>
        <p:spPr>
          <a:xfrm>
            <a:off x="6398260" y="6501130"/>
            <a:ext cx="4574540" cy="1481455"/>
          </a:xfrm>
          <a:prstGeom prst="rect">
            <a:avLst/>
          </a:prstGeom>
          <a:solidFill>
            <a:srgbClr val="FFFFFF">
              <a:alpha val="0"/>
            </a:srgbClr>
          </a:solidFill>
        </p:spPr>
        <p:txBody>
          <a:bodyPr wrap="square" lIns="0" tIns="0" rIns="0" bIns="0" rtlCol="0" anchor="t"/>
          <a:lstStyle/>
          <a:p>
            <a:pPr algn="l">
              <a:lnSpc>
                <a:spcPct val="105000"/>
              </a:lnSpc>
            </a:pPr>
            <a:r>
              <a:rPr lang="en-US" altLang="zh-CN" sz="1400" dirty="0">
                <a:solidFill>
                  <a:schemeClr val="tx1"/>
                </a:solidFill>
                <a:latin typeface="微软雅黑" panose="020B0503020204020204" charset="-122"/>
                <a:ea typeface="微软雅黑" panose="020B0503020204020204" charset="-122"/>
                <a:cs typeface="Source Han Sans CN Regular" panose="020B0500000000000000" pitchFamily="34" charset="-120"/>
              </a:rPr>
              <a:t>Individuals holding substantial crypto assets who demand security and professional management, seeking to leverage custody systems for asset protection and obtain professional allocation advice and related services.</a:t>
            </a:r>
          </a:p>
        </p:txBody>
      </p:sp>
      <p:pic>
        <p:nvPicPr>
          <p:cNvPr id="16" name="Image 1" descr="preencoded.png"/>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77240" y="92710"/>
            <a:ext cx="612648" cy="859536"/>
          </a:xfrm>
          <a:prstGeom prst="rect">
            <a:avLst/>
          </a:prstGeom>
        </p:spPr>
      </p:pic>
      <p:pic>
        <p:nvPicPr>
          <p:cNvPr id="17" name="Image 2" descr="preencoded.png"/>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487932" y="1294892"/>
            <a:ext cx="402336" cy="402336"/>
          </a:xfrm>
          <a:prstGeom prst="rect">
            <a:avLst/>
          </a:prstGeom>
        </p:spPr>
      </p:pic>
      <p:pic>
        <p:nvPicPr>
          <p:cNvPr id="18" name="Image 3" descr="preencoded.png"/>
          <p:cNvPicPr>
            <a:picLocks noChangeAspect="1"/>
          </p:cNvPicPr>
          <p:nvPr>
            <p:custDataLst>
              <p:tags r:id="rId13"/>
            </p:custDataLst>
          </p:nvPr>
        </p:nvPicPr>
        <p:blipFill>
          <a:blip r:embed="rId22">
            <a:extLst>
              <a:ext uri="{96DAC541-7B7A-43D3-8B79-37D633B846F1}">
                <asvg:svgBlip xmlns:asvg="http://schemas.microsoft.com/office/drawing/2016/SVG/main" r:embed="rId23"/>
              </a:ext>
            </a:extLst>
          </a:blip>
          <a:stretch>
            <a:fillRect/>
          </a:stretch>
        </p:blipFill>
        <p:spPr>
          <a:xfrm>
            <a:off x="5858764" y="1304036"/>
            <a:ext cx="402336" cy="402336"/>
          </a:xfrm>
          <a:prstGeom prst="rect">
            <a:avLst/>
          </a:prstGeom>
        </p:spPr>
      </p:pic>
      <p:pic>
        <p:nvPicPr>
          <p:cNvPr id="19" name="Image 4" descr="preencoded.png"/>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1487932" y="3478784"/>
            <a:ext cx="402336" cy="402336"/>
          </a:xfrm>
          <a:prstGeom prst="rect">
            <a:avLst/>
          </a:prstGeom>
        </p:spPr>
      </p:pic>
      <p:pic>
        <p:nvPicPr>
          <p:cNvPr id="20" name="Image 5" descr="preencoded.png"/>
          <p:cNvPicPr>
            <a:picLocks noChangeAspect="1"/>
          </p:cNvPicPr>
          <p:nvPr>
            <p:custDataLst>
              <p:tags r:id="rId14"/>
            </p:custDataLst>
          </p:nvPr>
        </p:nvPicPr>
        <p:blipFill>
          <a:blip r:embed="rId26">
            <a:extLst>
              <a:ext uri="{96DAC541-7B7A-43D3-8B79-37D633B846F1}">
                <asvg:svgBlip xmlns:asvg="http://schemas.microsoft.com/office/drawing/2016/SVG/main" r:embed="rId27"/>
              </a:ext>
            </a:extLst>
          </a:blip>
          <a:stretch>
            <a:fillRect/>
          </a:stretch>
        </p:blipFill>
        <p:spPr>
          <a:xfrm>
            <a:off x="5858764" y="3478784"/>
            <a:ext cx="402336" cy="402336"/>
          </a:xfrm>
          <a:prstGeom prst="rect">
            <a:avLst/>
          </a:prstGeom>
        </p:spPr>
      </p:pic>
      <p:pic>
        <p:nvPicPr>
          <p:cNvPr id="21" name="Image 6" descr="preencoded.png"/>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1414780" y="6054344"/>
            <a:ext cx="402336" cy="402336"/>
          </a:xfrm>
          <a:prstGeom prst="rect">
            <a:avLst/>
          </a:prstGeom>
        </p:spPr>
      </p:pic>
      <p:pic>
        <p:nvPicPr>
          <p:cNvPr id="22" name="Image 7" descr="preencoded.png"/>
          <p:cNvPicPr>
            <a:picLocks noChangeAspect="1"/>
          </p:cNvPicPr>
          <p:nvPr>
            <p:custDataLst>
              <p:tags r:id="rId15"/>
            </p:custDataLst>
          </p:nvPr>
        </p:nvPicPr>
        <p:blipFill>
          <a:blip r:embed="rId20">
            <a:extLst>
              <a:ext uri="{96DAC541-7B7A-43D3-8B79-37D633B846F1}">
                <asvg:svgBlip xmlns:asvg="http://schemas.microsoft.com/office/drawing/2016/SVG/main" r:embed="rId30"/>
              </a:ext>
            </a:extLst>
          </a:blip>
          <a:stretch>
            <a:fillRect/>
          </a:stretch>
        </p:blipFill>
        <p:spPr>
          <a:xfrm>
            <a:off x="5858764" y="6090920"/>
            <a:ext cx="402336" cy="402336"/>
          </a:xfrm>
          <a:prstGeom prst="rect">
            <a:avLst/>
          </a:prstGeom>
        </p:spPr>
      </p:pic>
      <p:pic>
        <p:nvPicPr>
          <p:cNvPr id="31" name="Image 4" descr="莫斯科,现代,商务,城市,居住区,技术,商业金融和工业,建筑特色,户外,建筑"/>
          <p:cNvPicPr>
            <a:picLocks noChangeAspect="1"/>
          </p:cNvPicPr>
          <p:nvPr/>
        </p:nvPicPr>
        <p:blipFill>
          <a:blip r:embed="rId31"/>
          <a:srcRect l="35212" r="35212"/>
          <a:stretch>
            <a:fillRect/>
          </a:stretch>
        </p:blipFill>
        <p:spPr>
          <a:xfrm>
            <a:off x="11219180" y="1390650"/>
            <a:ext cx="2957830" cy="644144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576072" y="420624"/>
            <a:ext cx="14100048" cy="228600"/>
          </a:xfrm>
          <a:prstGeom prst="rect">
            <a:avLst/>
          </a:prstGeom>
        </p:spPr>
      </p:pic>
      <p:pic>
        <p:nvPicPr>
          <p:cNvPr id="4" name="图片 3" descr="GifPay HK logo"/>
          <p:cNvPicPr>
            <a:picLocks noChangeAspect="1"/>
          </p:cNvPicPr>
          <p:nvPr/>
        </p:nvPicPr>
        <p:blipFill>
          <a:blip r:embed="rId4"/>
          <a:stretch>
            <a:fillRect/>
          </a:stretch>
        </p:blipFill>
        <p:spPr>
          <a:xfrm>
            <a:off x="6542405" y="128905"/>
            <a:ext cx="2157730" cy="812165"/>
          </a:xfrm>
          <a:prstGeom prst="rect">
            <a:avLst/>
          </a:prstGeom>
        </p:spPr>
      </p:pic>
      <p:sp>
        <p:nvSpPr>
          <p:cNvPr id="3" name="Text 0"/>
          <p:cNvSpPr txBox="1"/>
          <p:nvPr/>
        </p:nvSpPr>
        <p:spPr>
          <a:xfrm>
            <a:off x="1810437" y="3118915"/>
            <a:ext cx="11621540" cy="1517841"/>
          </a:xfrm>
          <a:prstGeom prst="rect">
            <a:avLst/>
          </a:prstGeom>
          <a:solidFill>
            <a:srgbClr val="FFFFFF">
              <a:alpha val="0"/>
            </a:srgbClr>
          </a:solidFill>
        </p:spPr>
        <p:txBody>
          <a:bodyPr wrap="square" lIns="0" tIns="0" rIns="0" bIns="0" rtlCol="0" anchor="ctr"/>
          <a:lstStyle/>
          <a:p>
            <a:pPr algn="ctr">
              <a:lnSpc>
                <a:spcPct val="100000"/>
              </a:lnSpc>
            </a:pPr>
            <a:r>
              <a:rPr lang="en-US" altLang="zh-CN" sz="6000" b="1" dirty="0">
                <a:solidFill>
                  <a:srgbClr val="031739"/>
                </a:solidFill>
                <a:latin typeface="微软雅黑" panose="020B0503020204020204" charset="-122"/>
                <a:ea typeface="微软雅黑" panose="020B0503020204020204" charset="-122"/>
                <a:cs typeface="思源黑体 CN Regular" panose="020B0500000000000000" pitchFamily="34" charset="-120"/>
              </a:rPr>
              <a:t>Thank You for Watching</a:t>
            </a:r>
            <a:endParaRPr lang="en-US" sz="6000" b="1" dirty="0">
              <a:solidFill>
                <a:srgbClr val="031739"/>
              </a:solidFill>
              <a:latin typeface="微软雅黑" panose="020B0503020204020204" charset="-122"/>
              <a:ea typeface="微软雅黑" panose="020B0503020204020204" charset="-122"/>
              <a:cs typeface="思源黑体 CN Regular" panose="020B0500000000000000" pitchFamily="34" charset="-120"/>
            </a:endParaRPr>
          </a:p>
        </p:txBody>
      </p:sp>
      <p:sp>
        <p:nvSpPr>
          <p:cNvPr id="9" name="Text 1"/>
          <p:cNvSpPr txBox="1"/>
          <p:nvPr/>
        </p:nvSpPr>
        <p:spPr>
          <a:xfrm>
            <a:off x="5733811" y="5565087"/>
            <a:ext cx="4197810" cy="457181"/>
          </a:xfrm>
          <a:prstGeom prst="rect">
            <a:avLst/>
          </a:prstGeom>
          <a:solidFill>
            <a:srgbClr val="FFFFFF">
              <a:alpha val="0"/>
            </a:srgbClr>
          </a:solidFill>
        </p:spPr>
        <p:txBody>
          <a:bodyPr wrap="square" lIns="0" tIns="0" rIns="0" bIns="0" rtlCol="0" anchor="ctr"/>
          <a:lstStyle/>
          <a:p>
            <a:pPr algn="l">
              <a:lnSpc>
                <a:spcPct val="105000"/>
              </a:lnSpc>
            </a:pPr>
            <a:r>
              <a:rPr lang="en-US" altLang="zh-CN" dirty="0">
                <a:solidFill>
                  <a:srgbClr val="031739"/>
                </a:solidFill>
                <a:latin typeface="微软雅黑" panose="020B0503020204020204" charset="-122"/>
                <a:ea typeface="微软雅黑" panose="020B0503020204020204" charset="-122"/>
                <a:cs typeface="思源黑体 CN Regular" panose="020B0500000000000000" pitchFamily="34" charset="-120"/>
              </a:rPr>
              <a:t>Contact us:</a:t>
            </a:r>
            <a:endParaRPr lang="zh-CN" altLang="en-US" dirty="0">
              <a:solidFill>
                <a:srgbClr val="031739"/>
              </a:solidFill>
              <a:latin typeface="微软雅黑" panose="020B0503020204020204" charset="-122"/>
              <a:ea typeface="微软雅黑" panose="020B0503020204020204" charset="-122"/>
              <a:cs typeface="思源黑体 CN Regular" panose="020B0500000000000000" pitchFamily="34" charset="-120"/>
            </a:endParaRPr>
          </a:p>
          <a:p>
            <a:pPr algn="l">
              <a:lnSpc>
                <a:spcPct val="105000"/>
              </a:lnSpc>
            </a:pPr>
            <a:r>
              <a:rPr lang="en-US" altLang="zh-CN" dirty="0">
                <a:solidFill>
                  <a:srgbClr val="031739"/>
                </a:solidFill>
                <a:latin typeface="微软雅黑" panose="020B0503020204020204" charset="-122"/>
                <a:ea typeface="微软雅黑" panose="020B0503020204020204" charset="-122"/>
                <a:cs typeface="思源黑体 CN Regular" panose="020B0500000000000000" pitchFamily="34" charset="-120"/>
              </a:rPr>
              <a:t>marketing@gifpay.com</a:t>
            </a:r>
          </a:p>
        </p:txBody>
      </p:sp>
      <p:pic>
        <p:nvPicPr>
          <p:cNvPr id="10" name="Image 0"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33811" y="6215675"/>
            <a:ext cx="3350028" cy="511789"/>
          </a:xfrm>
          <a:prstGeom prst="rect">
            <a:avLst/>
          </a:prstGeom>
          <a:effectLst>
            <a:reflection blurRad="6350" stA="50000" endA="300" endPos="55000" dir="5400000" sy="-100000" algn="bl" rotWithShape="0"/>
          </a:effectLst>
        </p:spPr>
      </p:pic>
      <p:sp>
        <p:nvSpPr>
          <p:cNvPr id="11" name="文本框 10"/>
          <p:cNvSpPr txBox="1"/>
          <p:nvPr/>
        </p:nvSpPr>
        <p:spPr>
          <a:xfrm>
            <a:off x="5943122" y="6282347"/>
            <a:ext cx="2927366" cy="306705"/>
          </a:xfrm>
          <a:prstGeom prst="rect">
            <a:avLst/>
          </a:prstGeom>
          <a:noFill/>
        </p:spPr>
        <p:txBody>
          <a:bodyPr wrap="square" rtlCol="0">
            <a:spAutoFit/>
          </a:bodyPr>
          <a:lstStyle/>
          <a:p>
            <a:r>
              <a:rPr lang="en-US" altLang="zh-TW" sz="1400" b="1" dirty="0">
                <a:solidFill>
                  <a:schemeClr val="bg1"/>
                </a:solidFill>
                <a:latin typeface="微软雅黑" panose="020B0503020204020204" charset="-122"/>
                <a:ea typeface="微软雅黑" panose="020B0503020204020204" charset="-122"/>
              </a:rPr>
              <a:t>Hong Kong </a:t>
            </a:r>
            <a:r>
              <a:rPr lang="en-US" altLang="zh-TW" sz="1400" b="1" dirty="0" err="1">
                <a:solidFill>
                  <a:schemeClr val="bg1"/>
                </a:solidFill>
                <a:latin typeface="微软雅黑" panose="020B0503020204020204" charset="-122"/>
                <a:ea typeface="微软雅黑" panose="020B0503020204020204" charset="-122"/>
              </a:rPr>
              <a:t>Gifpay</a:t>
            </a:r>
            <a:r>
              <a:rPr lang="en-US" altLang="zh-TW" sz="1400" b="1" dirty="0">
                <a:solidFill>
                  <a:schemeClr val="bg1"/>
                </a:solidFill>
                <a:latin typeface="微软雅黑" panose="020B0503020204020204" charset="-122"/>
                <a:ea typeface="微软雅黑" panose="020B0503020204020204" charset="-122"/>
              </a:rPr>
              <a:t> Technology</a:t>
            </a:r>
            <a:endParaRPr lang="zh-CN" altLang="en-US" sz="1400" b="1" dirty="0">
              <a:solidFill>
                <a:schemeClr val="bg1"/>
              </a:solidFill>
              <a:latin typeface="微软雅黑" panose="020B0503020204020204" charset="-122"/>
              <a:ea typeface="微软雅黑" panose="020B050302020402020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 0"/>
          <p:cNvSpPr txBox="1"/>
          <p:nvPr/>
        </p:nvSpPr>
        <p:spPr>
          <a:xfrm>
            <a:off x="1389888" y="466344"/>
            <a:ext cx="13048488" cy="850392"/>
          </a:xfrm>
          <a:prstGeom prst="rect">
            <a:avLst/>
          </a:prstGeom>
          <a:solidFill>
            <a:srgbClr val="FFFFFF">
              <a:alpha val="0"/>
            </a:srgbClr>
          </a:solidFill>
        </p:spPr>
        <p:txBody>
          <a:bodyPr wrap="square" lIns="0" tIns="0" rIns="0" bIns="0" rtlCol="0" anchor="ctr"/>
          <a:lstStyle/>
          <a:p>
            <a:pPr algn="l">
              <a:lnSpc>
                <a:spcPct val="125000"/>
              </a:lnSpc>
            </a:pPr>
            <a:r>
              <a:rPr lang="en-US" altLang="zh-CN" sz="2800" b="1" dirty="0">
                <a:solidFill>
                  <a:srgbClr val="031739"/>
                </a:solidFill>
                <a:latin typeface="微软雅黑" panose="020B0503020204020204" charset="-122"/>
                <a:ea typeface="微软雅黑" panose="020B0503020204020204" charset="-122"/>
                <a:cs typeface="Source Han Sans CN Regular" panose="020B0500000000000000" pitchFamily="34" charset="-120"/>
              </a:rPr>
              <a:t>Industry Development Status</a:t>
            </a:r>
          </a:p>
        </p:txBody>
      </p:sp>
      <p:sp>
        <p:nvSpPr>
          <p:cNvPr id="3" name="Shape 1"/>
          <p:cNvSpPr/>
          <p:nvPr/>
        </p:nvSpPr>
        <p:spPr>
          <a:xfrm>
            <a:off x="6181344" y="2587752"/>
            <a:ext cx="530352" cy="530352"/>
          </a:xfrm>
          <a:prstGeom prst="ellipse">
            <a:avLst/>
          </a:prstGeom>
          <a:solidFill>
            <a:schemeClr val="accent1">
              <a:lumMod val="75000"/>
            </a:schemeClr>
          </a:solidFill>
          <a:effectLst>
            <a:outerShdw blurRad="101600" dist="50800" dir="16200000" algn="bl" rotWithShape="0">
              <a:srgbClr val="000000">
                <a:alpha val="0"/>
              </a:srgbClr>
            </a:outerShdw>
          </a:effectLst>
        </p:spPr>
        <p:txBody>
          <a:bodyPr/>
          <a:lstStyle/>
          <a:p>
            <a:endParaRPr lang="zh-CN" altLang="en-US" sz="1600"/>
          </a:p>
        </p:txBody>
      </p:sp>
      <p:sp>
        <p:nvSpPr>
          <p:cNvPr id="4" name="Shape 2"/>
          <p:cNvSpPr/>
          <p:nvPr/>
        </p:nvSpPr>
        <p:spPr>
          <a:xfrm>
            <a:off x="1453896" y="2578608"/>
            <a:ext cx="530352" cy="530352"/>
          </a:xfrm>
          <a:prstGeom prst="ellipse">
            <a:avLst/>
          </a:prstGeom>
          <a:solidFill>
            <a:schemeClr val="accent1">
              <a:lumMod val="75000"/>
            </a:schemeClr>
          </a:solidFill>
          <a:effectLst>
            <a:outerShdw blurRad="101600" dist="50800" dir="16200000" algn="bl" rotWithShape="0">
              <a:srgbClr val="000000">
                <a:alpha val="0"/>
              </a:srgbClr>
            </a:outerShdw>
          </a:effectLst>
        </p:spPr>
        <p:txBody>
          <a:bodyPr/>
          <a:lstStyle/>
          <a:p>
            <a:endParaRPr lang="zh-CN" altLang="en-US" sz="1600"/>
          </a:p>
        </p:txBody>
      </p:sp>
      <p:sp>
        <p:nvSpPr>
          <p:cNvPr id="5" name="Shape 3"/>
          <p:cNvSpPr/>
          <p:nvPr/>
        </p:nvSpPr>
        <p:spPr>
          <a:xfrm>
            <a:off x="1453896" y="5321808"/>
            <a:ext cx="530352" cy="530352"/>
          </a:xfrm>
          <a:prstGeom prst="ellipse">
            <a:avLst/>
          </a:prstGeom>
          <a:solidFill>
            <a:schemeClr val="accent1">
              <a:lumMod val="75000"/>
            </a:schemeClr>
          </a:solidFill>
          <a:effectLst>
            <a:outerShdw blurRad="101600" dist="50800" dir="16200000" algn="bl" rotWithShape="0">
              <a:srgbClr val="000000">
                <a:alpha val="0"/>
              </a:srgbClr>
            </a:outerShdw>
          </a:effectLst>
        </p:spPr>
        <p:txBody>
          <a:bodyPr/>
          <a:lstStyle/>
          <a:p>
            <a:endParaRPr lang="zh-CN" altLang="en-US" sz="1600"/>
          </a:p>
        </p:txBody>
      </p:sp>
      <p:pic>
        <p:nvPicPr>
          <p:cNvPr id="6"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81928" y="2697480"/>
            <a:ext cx="320040" cy="320040"/>
          </a:xfrm>
          <a:prstGeom prst="rect">
            <a:avLst/>
          </a:prstGeom>
        </p:spPr>
      </p:pic>
      <p:pic>
        <p:nvPicPr>
          <p:cNvPr id="7" name="Image 1"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63624" y="5422392"/>
            <a:ext cx="320040" cy="320040"/>
          </a:xfrm>
          <a:prstGeom prst="rect">
            <a:avLst/>
          </a:prstGeom>
        </p:spPr>
      </p:pic>
      <p:sp>
        <p:nvSpPr>
          <p:cNvPr id="8" name="Text 4"/>
          <p:cNvSpPr txBox="1"/>
          <p:nvPr/>
        </p:nvSpPr>
        <p:spPr>
          <a:xfrm>
            <a:off x="2084831" y="3209544"/>
            <a:ext cx="3743091" cy="1033272"/>
          </a:xfrm>
          <a:prstGeom prst="rect">
            <a:avLst/>
          </a:prstGeom>
          <a:solidFill>
            <a:srgbClr val="FFFFFF">
              <a:alpha val="0"/>
            </a:srgbClr>
          </a:solidFill>
        </p:spPr>
        <p:txBody>
          <a:bodyPr wrap="square" lIns="0" tIns="0" rIns="0" bIns="0" rtlCol="0" anchor="t"/>
          <a:lstStyle/>
          <a:p>
            <a:pPr algn="l">
              <a:lnSpc>
                <a:spcPct val="115000"/>
              </a:lnSpc>
            </a:pPr>
            <a:r>
              <a:rPr lang="en-US" altLang="zh-CN" sz="1600" dirty="0">
                <a:solidFill>
                  <a:schemeClr val="accent1">
                    <a:lumMod val="75000"/>
                  </a:schemeClr>
                </a:solidFill>
                <a:latin typeface="微软雅黑" panose="020B0503020204020204" charset="-122"/>
                <a:ea typeface="微软雅黑" panose="020B0503020204020204" charset="-122"/>
                <a:cs typeface="微软雅黑" panose="020B0503020204020204" charset="-122"/>
              </a:rPr>
              <a:t>In 2024, the global cryptocurrency custody market size reached USD 4.85 billion, and is expected to grow at a CAGR of 19.38% through 2032.</a:t>
            </a:r>
          </a:p>
        </p:txBody>
      </p:sp>
      <p:sp>
        <p:nvSpPr>
          <p:cNvPr id="9" name="Text 5"/>
          <p:cNvSpPr txBox="1"/>
          <p:nvPr/>
        </p:nvSpPr>
        <p:spPr>
          <a:xfrm>
            <a:off x="2084832" y="2514600"/>
            <a:ext cx="4151376" cy="493776"/>
          </a:xfrm>
          <a:prstGeom prst="rect">
            <a:avLst/>
          </a:prstGeom>
          <a:solidFill>
            <a:srgbClr val="FFFFFF">
              <a:alpha val="0"/>
            </a:srgbClr>
          </a:solidFill>
        </p:spPr>
        <p:txBody>
          <a:bodyPr wrap="square" lIns="0" tIns="0" rIns="0" bIns="0" rtlCol="0" anchor="b"/>
          <a:lstStyle/>
          <a:p>
            <a:pPr algn="l">
              <a:lnSpc>
                <a:spcPct val="125000"/>
              </a:lnSpc>
            </a:pPr>
            <a:r>
              <a:rPr lang="en-US" altLang="zh-CN" b="1" dirty="0">
                <a:solidFill>
                  <a:srgbClr val="031739"/>
                </a:solidFill>
                <a:latin typeface="微软雅黑" panose="020B0503020204020204" charset="-122"/>
                <a:ea typeface="微软雅黑" panose="020B0503020204020204" charset="-122"/>
                <a:cs typeface="Source Han Sans CN Regular" panose="020B0500000000000000" pitchFamily="34" charset="-120"/>
              </a:rPr>
              <a:t>Market Size</a:t>
            </a:r>
          </a:p>
        </p:txBody>
      </p:sp>
      <p:sp>
        <p:nvSpPr>
          <p:cNvPr id="10" name="Text 6"/>
          <p:cNvSpPr txBox="1"/>
          <p:nvPr/>
        </p:nvSpPr>
        <p:spPr>
          <a:xfrm>
            <a:off x="6821424" y="3209544"/>
            <a:ext cx="3722770" cy="1033272"/>
          </a:xfrm>
          <a:prstGeom prst="rect">
            <a:avLst/>
          </a:prstGeom>
          <a:solidFill>
            <a:srgbClr val="FFFFFF">
              <a:alpha val="0"/>
            </a:srgbClr>
          </a:solidFill>
        </p:spPr>
        <p:txBody>
          <a:bodyPr wrap="square" lIns="0" tIns="0" rIns="0" bIns="0" rtlCol="0" anchor="t"/>
          <a:lstStyle/>
          <a:p>
            <a:pPr algn="l">
              <a:lnSpc>
                <a:spcPct val="115000"/>
              </a:lnSpc>
            </a:pPr>
            <a:r>
              <a:rPr lang="en-US" altLang="zh-CN" sz="1600" dirty="0">
                <a:solidFill>
                  <a:schemeClr val="accent1">
                    <a:lumMod val="75000"/>
                  </a:schemeClr>
                </a:solidFill>
                <a:latin typeface="微软雅黑" panose="020B0503020204020204" charset="-122"/>
                <a:ea typeface="微软雅黑" panose="020B0503020204020204" charset="-122"/>
                <a:cs typeface="Source Han Sans CN Regular" panose="020B0500000000000000" pitchFamily="34" charset="-120"/>
              </a:rPr>
              <a:t>Custody demand for stablecoins is surging; institutional investors (e.g., hedge funds, pensions, family offices) are driving compliant custody needs.</a:t>
            </a:r>
          </a:p>
        </p:txBody>
      </p:sp>
      <p:sp>
        <p:nvSpPr>
          <p:cNvPr id="11" name="Text 7"/>
          <p:cNvSpPr txBox="1"/>
          <p:nvPr/>
        </p:nvSpPr>
        <p:spPr>
          <a:xfrm>
            <a:off x="6821424" y="2514600"/>
            <a:ext cx="4123944" cy="493776"/>
          </a:xfrm>
          <a:prstGeom prst="rect">
            <a:avLst/>
          </a:prstGeom>
          <a:solidFill>
            <a:srgbClr val="FFFFFF">
              <a:alpha val="0"/>
            </a:srgbClr>
          </a:solidFill>
        </p:spPr>
        <p:txBody>
          <a:bodyPr wrap="square" lIns="0" tIns="0" rIns="0" bIns="0" rtlCol="0" anchor="b"/>
          <a:lstStyle/>
          <a:p>
            <a:pPr algn="l">
              <a:lnSpc>
                <a:spcPct val="125000"/>
              </a:lnSpc>
            </a:pPr>
            <a:r>
              <a:rPr lang="en-US" altLang="zh-CN" b="1" dirty="0">
                <a:solidFill>
                  <a:srgbClr val="031739"/>
                </a:solidFill>
                <a:latin typeface="微软雅黑" panose="020B0503020204020204" charset="-122"/>
                <a:ea typeface="微软雅黑" panose="020B0503020204020204" charset="-122"/>
                <a:cs typeface="Source Han Sans CN Regular" panose="020B0500000000000000" pitchFamily="34" charset="-120"/>
              </a:rPr>
              <a:t>Growth Drivers</a:t>
            </a:r>
          </a:p>
        </p:txBody>
      </p:sp>
      <p:sp>
        <p:nvSpPr>
          <p:cNvPr id="12" name="Text 8"/>
          <p:cNvSpPr txBox="1"/>
          <p:nvPr/>
        </p:nvSpPr>
        <p:spPr>
          <a:xfrm>
            <a:off x="2139695" y="5943600"/>
            <a:ext cx="3919581" cy="1033272"/>
          </a:xfrm>
          <a:prstGeom prst="rect">
            <a:avLst/>
          </a:prstGeom>
          <a:solidFill>
            <a:srgbClr val="FFFFFF">
              <a:alpha val="0"/>
            </a:srgbClr>
          </a:solidFill>
        </p:spPr>
        <p:txBody>
          <a:bodyPr wrap="square" lIns="0" tIns="0" rIns="0" bIns="0" rtlCol="0" anchor="t"/>
          <a:lstStyle/>
          <a:p>
            <a:pPr algn="l">
              <a:lnSpc>
                <a:spcPct val="115000"/>
              </a:lnSpc>
            </a:pPr>
            <a:r>
              <a:rPr lang="en-US" altLang="zh-CN" sz="1600" dirty="0">
                <a:solidFill>
                  <a:schemeClr val="accent1">
                    <a:lumMod val="75000"/>
                  </a:schemeClr>
                </a:solidFill>
                <a:latin typeface="微软雅黑" panose="020B0503020204020204" charset="-122"/>
                <a:ea typeface="微软雅黑" panose="020B0503020204020204" charset="-122"/>
                <a:cs typeface="微软雅黑" panose="020B0503020204020204" charset="-122"/>
              </a:rPr>
              <a:t>RWA (Real-World Assets) tokenization, such as on-chain treasuries and real estate, increases custody demand.</a:t>
            </a:r>
          </a:p>
        </p:txBody>
      </p:sp>
      <p:sp>
        <p:nvSpPr>
          <p:cNvPr id="13" name="Text 9"/>
          <p:cNvSpPr txBox="1"/>
          <p:nvPr/>
        </p:nvSpPr>
        <p:spPr>
          <a:xfrm>
            <a:off x="2148840" y="5248656"/>
            <a:ext cx="4023360" cy="603504"/>
          </a:xfrm>
          <a:prstGeom prst="rect">
            <a:avLst/>
          </a:prstGeom>
          <a:solidFill>
            <a:srgbClr val="FFFFFF">
              <a:alpha val="0"/>
            </a:srgbClr>
          </a:solidFill>
        </p:spPr>
        <p:txBody>
          <a:bodyPr wrap="square" lIns="0" tIns="0" rIns="0" bIns="0" rtlCol="0" anchor="b"/>
          <a:lstStyle/>
          <a:p>
            <a:pPr algn="l">
              <a:lnSpc>
                <a:spcPct val="125000"/>
              </a:lnSpc>
            </a:pPr>
            <a:r>
              <a:rPr lang="en-US" altLang="zh-CN" b="1" dirty="0">
                <a:solidFill>
                  <a:srgbClr val="031739"/>
                </a:solidFill>
                <a:latin typeface="微软雅黑" panose="020B0503020204020204" charset="-122"/>
                <a:ea typeface="微软雅黑" panose="020B0503020204020204" charset="-122"/>
                <a:cs typeface="Source Han Sans CN Regular" panose="020B0500000000000000" pitchFamily="34" charset="-120"/>
              </a:rPr>
              <a:t>Development Trends</a:t>
            </a:r>
          </a:p>
        </p:txBody>
      </p:sp>
      <p:pic>
        <p:nvPicPr>
          <p:cNvPr id="14" name="Image 2"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563624" y="2688336"/>
            <a:ext cx="320040" cy="320040"/>
          </a:xfrm>
          <a:prstGeom prst="rect">
            <a:avLst/>
          </a:prstGeom>
        </p:spPr>
      </p:pic>
      <p:pic>
        <p:nvPicPr>
          <p:cNvPr id="15" name="Image 3" descr="preencoded.png"/>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77240" y="466344"/>
            <a:ext cx="612648" cy="859536"/>
          </a:xfrm>
          <a:prstGeom prst="rect">
            <a:avLst/>
          </a:prstGeom>
        </p:spPr>
      </p:pic>
      <p:pic>
        <p:nvPicPr>
          <p:cNvPr id="16" name="Image 4" descr="preencoded.png"/>
          <p:cNvPicPr>
            <a:picLocks noChangeAspect="1"/>
          </p:cNvPicPr>
          <p:nvPr/>
        </p:nvPicPr>
        <p:blipFill>
          <a:blip r:embed="rId11"/>
          <a:srcRect l="20358" r="20420"/>
          <a:stretch>
            <a:fillRect/>
          </a:stretch>
        </p:blipFill>
        <p:spPr>
          <a:xfrm>
            <a:off x="10952480" y="1325880"/>
            <a:ext cx="3152775" cy="68326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 0"/>
          <p:cNvSpPr txBox="1"/>
          <p:nvPr/>
        </p:nvSpPr>
        <p:spPr>
          <a:xfrm>
            <a:off x="1389888" y="466344"/>
            <a:ext cx="13048488" cy="850392"/>
          </a:xfrm>
          <a:prstGeom prst="rect">
            <a:avLst/>
          </a:prstGeom>
          <a:solidFill>
            <a:srgbClr val="FFFFFF">
              <a:alpha val="0"/>
            </a:srgbClr>
          </a:solidFill>
        </p:spPr>
        <p:txBody>
          <a:bodyPr wrap="square" lIns="0" tIns="0" rIns="0" bIns="0" rtlCol="0" anchor="ctr"/>
          <a:lstStyle/>
          <a:p>
            <a:pPr algn="l">
              <a:lnSpc>
                <a:spcPct val="125000"/>
              </a:lnSpc>
            </a:pPr>
            <a:r>
              <a:rPr lang="en-US" altLang="zh-CN" sz="2800" b="1" dirty="0">
                <a:solidFill>
                  <a:srgbClr val="031739"/>
                </a:solidFill>
                <a:latin typeface="微软雅黑" panose="020B0503020204020204" charset="-122"/>
                <a:ea typeface="微软雅黑" panose="020B0503020204020204" charset="-122"/>
                <a:cs typeface="Source Han Sans CN Regular" panose="020B0500000000000000" pitchFamily="34" charset="-120"/>
              </a:rPr>
              <a:t>Industry Compliance and Security Trends</a:t>
            </a:r>
          </a:p>
        </p:txBody>
      </p:sp>
      <p:sp>
        <p:nvSpPr>
          <p:cNvPr id="3" name="Shape 1"/>
          <p:cNvSpPr/>
          <p:nvPr>
            <p:custDataLst>
              <p:tags r:id="rId1"/>
            </p:custDataLst>
          </p:nvPr>
        </p:nvSpPr>
        <p:spPr>
          <a:xfrm>
            <a:off x="6181344" y="1901952"/>
            <a:ext cx="530352" cy="530352"/>
          </a:xfrm>
          <a:prstGeom prst="ellipse">
            <a:avLst/>
          </a:prstGeom>
          <a:solidFill>
            <a:schemeClr val="accent1">
              <a:lumMod val="75000"/>
            </a:schemeClr>
          </a:solidFill>
          <a:effectLst>
            <a:outerShdw blurRad="101600" dist="50800" dir="16200000" algn="bl" rotWithShape="0">
              <a:srgbClr val="000000">
                <a:alpha val="0"/>
              </a:srgbClr>
            </a:outerShdw>
          </a:effectLst>
        </p:spPr>
        <p:txBody>
          <a:bodyPr/>
          <a:lstStyle/>
          <a:p>
            <a:endParaRPr lang="zh-CN" altLang="en-US" sz="1600"/>
          </a:p>
        </p:txBody>
      </p:sp>
      <p:sp>
        <p:nvSpPr>
          <p:cNvPr id="4" name="Shape 2"/>
          <p:cNvSpPr/>
          <p:nvPr>
            <p:custDataLst>
              <p:tags r:id="rId2"/>
            </p:custDataLst>
          </p:nvPr>
        </p:nvSpPr>
        <p:spPr>
          <a:xfrm>
            <a:off x="1453896" y="1892808"/>
            <a:ext cx="530352" cy="530352"/>
          </a:xfrm>
          <a:prstGeom prst="ellipse">
            <a:avLst/>
          </a:prstGeom>
          <a:solidFill>
            <a:schemeClr val="accent1">
              <a:lumMod val="75000"/>
            </a:schemeClr>
          </a:solidFill>
          <a:effectLst>
            <a:outerShdw blurRad="101600" dist="50800" dir="16200000" algn="bl" rotWithShape="0">
              <a:srgbClr val="000000">
                <a:alpha val="0"/>
              </a:srgbClr>
            </a:outerShdw>
          </a:effectLst>
        </p:spPr>
        <p:txBody>
          <a:bodyPr/>
          <a:lstStyle/>
          <a:p>
            <a:endParaRPr lang="zh-CN" altLang="en-US" sz="1600"/>
          </a:p>
        </p:txBody>
      </p:sp>
      <p:sp>
        <p:nvSpPr>
          <p:cNvPr id="5" name="Shape 3"/>
          <p:cNvSpPr/>
          <p:nvPr/>
        </p:nvSpPr>
        <p:spPr>
          <a:xfrm>
            <a:off x="1453896" y="5434838"/>
            <a:ext cx="530352" cy="530352"/>
          </a:xfrm>
          <a:prstGeom prst="ellipse">
            <a:avLst/>
          </a:prstGeom>
          <a:solidFill>
            <a:schemeClr val="accent1">
              <a:lumMod val="75000"/>
            </a:schemeClr>
          </a:solidFill>
          <a:effectLst>
            <a:outerShdw blurRad="101600" dist="50800" dir="16200000" algn="bl" rotWithShape="0">
              <a:srgbClr val="000000">
                <a:alpha val="0"/>
              </a:srgbClr>
            </a:outerShdw>
          </a:effectLst>
        </p:spPr>
        <p:txBody>
          <a:bodyPr/>
          <a:lstStyle/>
          <a:p>
            <a:endParaRPr lang="zh-CN" altLang="en-US" sz="1600"/>
          </a:p>
        </p:txBody>
      </p:sp>
      <p:pic>
        <p:nvPicPr>
          <p:cNvPr id="6" name="Image 0" descr="preencoded.png"/>
          <p:cNvPicPr>
            <a:picLocks noChangeAspect="1"/>
          </p:cNvPicPr>
          <p:nvPr>
            <p:custDataLst>
              <p:tags r:id="rId3"/>
            </p:custDataLst>
          </p:nvPr>
        </p:nvPicPr>
        <p:blipFill>
          <a:blip r:embed="rId11">
            <a:extLst>
              <a:ext uri="{96DAC541-7B7A-43D3-8B79-37D633B846F1}">
                <asvg:svgBlip xmlns:asvg="http://schemas.microsoft.com/office/drawing/2016/SVG/main" r:embed="rId12"/>
              </a:ext>
            </a:extLst>
          </a:blip>
          <a:stretch>
            <a:fillRect/>
          </a:stretch>
        </p:blipFill>
        <p:spPr>
          <a:xfrm>
            <a:off x="6281928" y="2011680"/>
            <a:ext cx="320040" cy="320040"/>
          </a:xfrm>
          <a:prstGeom prst="rect">
            <a:avLst/>
          </a:prstGeom>
        </p:spPr>
      </p:pic>
      <p:pic>
        <p:nvPicPr>
          <p:cNvPr id="7" name="Image 1" descr="preencoded.png"/>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563624" y="5544566"/>
            <a:ext cx="320040" cy="320040"/>
          </a:xfrm>
          <a:prstGeom prst="rect">
            <a:avLst/>
          </a:prstGeom>
        </p:spPr>
      </p:pic>
      <p:sp>
        <p:nvSpPr>
          <p:cNvPr id="8" name="Text 4"/>
          <p:cNvSpPr txBox="1"/>
          <p:nvPr>
            <p:custDataLst>
              <p:tags r:id="rId4"/>
            </p:custDataLst>
          </p:nvPr>
        </p:nvSpPr>
        <p:spPr>
          <a:xfrm>
            <a:off x="2084705" y="2523490"/>
            <a:ext cx="4077335" cy="2441575"/>
          </a:xfrm>
          <a:prstGeom prst="rect">
            <a:avLst/>
          </a:prstGeom>
          <a:solidFill>
            <a:srgbClr val="FFFFFF">
              <a:alpha val="0"/>
            </a:srgbClr>
          </a:solidFill>
        </p:spPr>
        <p:txBody>
          <a:bodyPr wrap="square" lIns="0" tIns="0" rIns="0" bIns="0" rtlCol="0" anchor="t"/>
          <a:lstStyle/>
          <a:p>
            <a:pPr marL="342900" indent="-342900">
              <a:lnSpc>
                <a:spcPct val="105000"/>
              </a:lnSpc>
              <a:buSzPct val="100000"/>
              <a:buChar char="•"/>
            </a:pPr>
            <a:r>
              <a:rPr lang="en-US" altLang="zh-CN" sz="1400" dirty="0">
                <a:solidFill>
                  <a:schemeClr val="accent1">
                    <a:lumMod val="75000"/>
                  </a:schemeClr>
                </a:solidFill>
                <a:latin typeface="微软雅黑" panose="020B0503020204020204" charset="-122"/>
                <a:ea typeface="微软雅黑" panose="020B0503020204020204" charset="-122"/>
                <a:cs typeface="微软雅黑" panose="020B0503020204020204" charset="-122"/>
              </a:rPr>
              <a:t>EU MiCA: requires stablecoin issuers to use qualified custodians and implement strict asset segregation;</a:t>
            </a:r>
          </a:p>
          <a:p>
            <a:pPr marL="342900" indent="-342900">
              <a:lnSpc>
                <a:spcPct val="105000"/>
              </a:lnSpc>
              <a:buSzPct val="100000"/>
              <a:buChar char="•"/>
            </a:pPr>
            <a:r>
              <a:rPr lang="en-US" altLang="zh-CN" sz="1400" dirty="0">
                <a:solidFill>
                  <a:schemeClr val="accent1">
                    <a:lumMod val="75000"/>
                  </a:schemeClr>
                </a:solidFill>
                <a:latin typeface="微软雅黑" panose="020B0503020204020204" charset="-122"/>
                <a:ea typeface="微软雅黑" panose="020B0503020204020204" charset="-122"/>
                <a:cs typeface="微软雅黑" panose="020B0503020204020204" charset="-122"/>
              </a:rPr>
              <a:t>US SEC new rules: expand custody scope to all crypto assets, pushing institutions to adopt compliant custody solutions;</a:t>
            </a:r>
          </a:p>
          <a:p>
            <a:pPr marL="342900" indent="-342900">
              <a:lnSpc>
                <a:spcPct val="105000"/>
              </a:lnSpc>
              <a:buSzPct val="100000"/>
              <a:buChar char="•"/>
            </a:pPr>
            <a:r>
              <a:rPr lang="en-US" altLang="zh-CN" sz="1400" dirty="0">
                <a:solidFill>
                  <a:schemeClr val="accent1">
                    <a:lumMod val="75000"/>
                  </a:schemeClr>
                </a:solidFill>
                <a:latin typeface="微软雅黑" panose="020B0503020204020204" charset="-122"/>
                <a:ea typeface="微软雅黑" panose="020B0503020204020204" charset="-122"/>
                <a:cs typeface="微软雅黑" panose="020B0503020204020204" charset="-122"/>
              </a:rPr>
              <a:t>Asia-Pacific: Hong Kong and Singapore issue custody licenses, requiring custodians to operate under license</a:t>
            </a:r>
          </a:p>
        </p:txBody>
      </p:sp>
      <p:sp>
        <p:nvSpPr>
          <p:cNvPr id="9" name="Text 5"/>
          <p:cNvSpPr txBox="1"/>
          <p:nvPr>
            <p:custDataLst>
              <p:tags r:id="rId5"/>
            </p:custDataLst>
          </p:nvPr>
        </p:nvSpPr>
        <p:spPr>
          <a:xfrm>
            <a:off x="2084832" y="1828800"/>
            <a:ext cx="4151376" cy="603504"/>
          </a:xfrm>
          <a:prstGeom prst="rect">
            <a:avLst/>
          </a:prstGeom>
          <a:solidFill>
            <a:srgbClr val="FFFFFF">
              <a:alpha val="0"/>
            </a:srgbClr>
          </a:solidFill>
        </p:spPr>
        <p:txBody>
          <a:bodyPr wrap="square" lIns="0" tIns="0" rIns="0" bIns="0" rtlCol="0" anchor="b"/>
          <a:lstStyle/>
          <a:p>
            <a:pPr>
              <a:lnSpc>
                <a:spcPct val="105000"/>
              </a:lnSpc>
            </a:pPr>
            <a:r>
              <a:rPr lang="en-US" altLang="zh-CN" sz="1600" b="1" dirty="0">
                <a:solidFill>
                  <a:srgbClr val="031739"/>
                </a:solidFill>
                <a:latin typeface="微软雅黑" panose="020B0503020204020204" charset="-122"/>
                <a:ea typeface="微软雅黑" panose="020B0503020204020204" charset="-122"/>
                <a:cs typeface="Source Han Sans CN Regular" panose="020B0500000000000000" pitchFamily="34" charset="-120"/>
              </a:rPr>
              <a:t>Global Regulatory Frameworks Accelerating Implementation</a:t>
            </a:r>
          </a:p>
        </p:txBody>
      </p:sp>
      <p:sp>
        <p:nvSpPr>
          <p:cNvPr id="10" name="Text 6"/>
          <p:cNvSpPr txBox="1"/>
          <p:nvPr>
            <p:custDataLst>
              <p:tags r:id="rId6"/>
            </p:custDataLst>
          </p:nvPr>
        </p:nvSpPr>
        <p:spPr>
          <a:xfrm>
            <a:off x="6821170" y="2523490"/>
            <a:ext cx="4035425" cy="1828800"/>
          </a:xfrm>
          <a:prstGeom prst="rect">
            <a:avLst/>
          </a:prstGeom>
          <a:solidFill>
            <a:srgbClr val="FFFFFF">
              <a:alpha val="0"/>
            </a:srgbClr>
          </a:solidFill>
        </p:spPr>
        <p:txBody>
          <a:bodyPr wrap="square" lIns="0" tIns="0" rIns="0" bIns="0" rtlCol="0" anchor="t"/>
          <a:lstStyle/>
          <a:p>
            <a:pPr marL="342900" indent="-342900">
              <a:lnSpc>
                <a:spcPct val="115000"/>
              </a:lnSpc>
              <a:buSzPct val="100000"/>
              <a:buChar char="•"/>
            </a:pPr>
            <a:r>
              <a:rPr lang="en-US" altLang="zh-CN" sz="1400" dirty="0">
                <a:solidFill>
                  <a:schemeClr val="accent1">
                    <a:lumMod val="75000"/>
                  </a:schemeClr>
                </a:solidFill>
                <a:latin typeface="微软雅黑" panose="020B0503020204020204" charset="-122"/>
                <a:ea typeface="微软雅黑" panose="020B0503020204020204" charset="-122"/>
                <a:cs typeface="微软雅黑" panose="020B0503020204020204" charset="-122"/>
              </a:rPr>
              <a:t>Mandatory licensing: major jurisdictions require custodians to obtain specific licenses (e.g., New York trust license, Hong Kong VASP, TCSP licenses);</a:t>
            </a:r>
          </a:p>
          <a:p>
            <a:pPr marL="342900" indent="-342900">
              <a:lnSpc>
                <a:spcPct val="115000"/>
              </a:lnSpc>
              <a:buSzPct val="100000"/>
              <a:buChar char="•"/>
            </a:pPr>
            <a:r>
              <a:rPr lang="en-US" altLang="zh-CN" sz="1400" dirty="0">
                <a:solidFill>
                  <a:schemeClr val="accent1">
                    <a:lumMod val="75000"/>
                  </a:schemeClr>
                </a:solidFill>
                <a:latin typeface="微软雅黑" panose="020B0503020204020204" charset="-122"/>
                <a:ea typeface="微软雅黑" panose="020B0503020204020204" charset="-122"/>
                <a:cs typeface="微软雅黑" panose="020B0503020204020204" charset="-122"/>
              </a:rPr>
              <a:t>International certifications: SOC 2 Type II and ISO 27001 become baseline requirements; some institutions must comply with GDPR (EU data protection).</a:t>
            </a:r>
          </a:p>
        </p:txBody>
      </p:sp>
      <p:sp>
        <p:nvSpPr>
          <p:cNvPr id="11" name="Text 7"/>
          <p:cNvSpPr txBox="1"/>
          <p:nvPr>
            <p:custDataLst>
              <p:tags r:id="rId7"/>
            </p:custDataLst>
          </p:nvPr>
        </p:nvSpPr>
        <p:spPr>
          <a:xfrm>
            <a:off x="6821424" y="1828800"/>
            <a:ext cx="4123944" cy="603504"/>
          </a:xfrm>
          <a:prstGeom prst="rect">
            <a:avLst/>
          </a:prstGeom>
          <a:solidFill>
            <a:srgbClr val="FFFFFF">
              <a:alpha val="0"/>
            </a:srgbClr>
          </a:solidFill>
        </p:spPr>
        <p:txBody>
          <a:bodyPr wrap="square" lIns="0" tIns="0" rIns="0" bIns="0" rtlCol="0" anchor="b"/>
          <a:lstStyle/>
          <a:p>
            <a:pPr>
              <a:lnSpc>
                <a:spcPct val="105000"/>
              </a:lnSpc>
            </a:pPr>
            <a:r>
              <a:rPr lang="en-US" altLang="zh-CN" sz="1600" b="1" dirty="0">
                <a:solidFill>
                  <a:srgbClr val="031739"/>
                </a:solidFill>
                <a:latin typeface="微软雅黑" panose="020B0503020204020204" charset="-122"/>
                <a:ea typeface="微软雅黑" panose="020B0503020204020204" charset="-122"/>
                <a:cs typeface="Source Han Sans CN Regular" panose="020B0500000000000000" pitchFamily="34" charset="-120"/>
              </a:rPr>
              <a:t>Licensing and Certifications as Industry Thresholds</a:t>
            </a:r>
          </a:p>
        </p:txBody>
      </p:sp>
      <p:sp>
        <p:nvSpPr>
          <p:cNvPr id="12" name="Text 8"/>
          <p:cNvSpPr txBox="1"/>
          <p:nvPr/>
        </p:nvSpPr>
        <p:spPr>
          <a:xfrm>
            <a:off x="2139950" y="6056630"/>
            <a:ext cx="4342765" cy="1828800"/>
          </a:xfrm>
          <a:prstGeom prst="rect">
            <a:avLst/>
          </a:prstGeom>
          <a:solidFill>
            <a:srgbClr val="FFFFFF">
              <a:alpha val="0"/>
            </a:srgbClr>
          </a:solidFill>
        </p:spPr>
        <p:txBody>
          <a:bodyPr wrap="square" lIns="0" tIns="0" rIns="0" bIns="0" rtlCol="0" anchor="t"/>
          <a:lstStyle/>
          <a:p>
            <a:pPr marL="342900" indent="-342900">
              <a:lnSpc>
                <a:spcPct val="125000"/>
              </a:lnSpc>
              <a:buSzPct val="100000"/>
              <a:buChar char="•"/>
            </a:pPr>
            <a:r>
              <a:rPr lang="en-US" altLang="zh-CN" sz="1400" dirty="0">
                <a:solidFill>
                  <a:schemeClr val="accent1">
                    <a:lumMod val="75000"/>
                  </a:schemeClr>
                </a:solidFill>
                <a:latin typeface="微软雅黑" panose="020B0503020204020204" charset="-122"/>
                <a:ea typeface="微软雅黑" panose="020B0503020204020204" charset="-122"/>
                <a:cs typeface="微软雅黑" panose="020B0503020204020204" charset="-122"/>
              </a:rPr>
              <a:t>On-chain monitoring tools widespread: solutions like Chainalysis and Elliptic are integrated into custody systems to track fund flows in real time;</a:t>
            </a:r>
          </a:p>
          <a:p>
            <a:pPr marL="342900" indent="-342900">
              <a:lnSpc>
                <a:spcPct val="125000"/>
              </a:lnSpc>
              <a:buSzPct val="100000"/>
              <a:buChar char="•"/>
            </a:pPr>
            <a:r>
              <a:rPr lang="en-US" altLang="zh-CN" sz="1400" dirty="0">
                <a:solidFill>
                  <a:schemeClr val="accent1">
                    <a:lumMod val="75000"/>
                  </a:schemeClr>
                </a:solidFill>
                <a:latin typeface="微软雅黑" panose="020B0503020204020204" charset="-122"/>
                <a:ea typeface="微软雅黑" panose="020B0503020204020204" charset="-122"/>
                <a:cs typeface="微软雅黑" panose="020B0503020204020204" charset="-122"/>
              </a:rPr>
              <a:t>Travel Rule compliance: transactions over USD 1,000 must share sender/receiver information (FATF standard).</a:t>
            </a:r>
          </a:p>
        </p:txBody>
      </p:sp>
      <p:sp>
        <p:nvSpPr>
          <p:cNvPr id="13" name="Text 9"/>
          <p:cNvSpPr txBox="1"/>
          <p:nvPr/>
        </p:nvSpPr>
        <p:spPr>
          <a:xfrm>
            <a:off x="2148839" y="5361686"/>
            <a:ext cx="4333875" cy="502920"/>
          </a:xfrm>
          <a:prstGeom prst="rect">
            <a:avLst/>
          </a:prstGeom>
          <a:solidFill>
            <a:srgbClr val="FFFFFF">
              <a:alpha val="0"/>
            </a:srgbClr>
          </a:solidFill>
        </p:spPr>
        <p:txBody>
          <a:bodyPr wrap="square" lIns="0" tIns="0" rIns="0" bIns="0" rtlCol="0" anchor="b"/>
          <a:lstStyle/>
          <a:p>
            <a:pPr>
              <a:lnSpc>
                <a:spcPct val="105000"/>
              </a:lnSpc>
            </a:pPr>
            <a:r>
              <a:rPr lang="en-US" altLang="zh-CN" sz="1600" b="1" dirty="0">
                <a:solidFill>
                  <a:srgbClr val="031739"/>
                </a:solidFill>
                <a:latin typeface="微软雅黑" panose="020B0503020204020204" charset="-122"/>
                <a:ea typeface="微软雅黑" panose="020B0503020204020204" charset="-122"/>
                <a:cs typeface="微软雅黑" panose="020B0503020204020204" charset="-122"/>
              </a:rPr>
              <a:t>Anti-money Laundering (AML) Upgrades</a:t>
            </a:r>
          </a:p>
        </p:txBody>
      </p:sp>
      <p:pic>
        <p:nvPicPr>
          <p:cNvPr id="14" name="Image 2" descr="preencoded.png"/>
          <p:cNvPicPr>
            <a:picLocks noChangeAspect="1"/>
          </p:cNvPicPr>
          <p:nvPr>
            <p:custDataLst>
              <p:tags r:id="rId8"/>
            </p:custDataLst>
          </p:nvPr>
        </p:nvPicPr>
        <p:blipFill>
          <a:blip r:embed="rId15">
            <a:extLst>
              <a:ext uri="{96DAC541-7B7A-43D3-8B79-37D633B846F1}">
                <asvg:svgBlip xmlns:asvg="http://schemas.microsoft.com/office/drawing/2016/SVG/main" r:embed="rId16"/>
              </a:ext>
            </a:extLst>
          </a:blip>
          <a:stretch>
            <a:fillRect/>
          </a:stretch>
        </p:blipFill>
        <p:spPr>
          <a:xfrm>
            <a:off x="1563624" y="2002536"/>
            <a:ext cx="320040" cy="320040"/>
          </a:xfrm>
          <a:prstGeom prst="rect">
            <a:avLst/>
          </a:prstGeom>
        </p:spPr>
      </p:pic>
      <p:pic>
        <p:nvPicPr>
          <p:cNvPr id="15" name="Image 3" descr="preencoded.png"/>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777240" y="466344"/>
            <a:ext cx="612648" cy="859536"/>
          </a:xfrm>
          <a:prstGeom prst="rect">
            <a:avLst/>
          </a:prstGeom>
        </p:spPr>
      </p:pic>
      <p:pic>
        <p:nvPicPr>
          <p:cNvPr id="16" name="Image 4" descr="preencoded.png"/>
          <p:cNvPicPr>
            <a:picLocks noChangeAspect="1"/>
          </p:cNvPicPr>
          <p:nvPr/>
        </p:nvPicPr>
        <p:blipFill>
          <a:blip r:embed="rId19"/>
          <a:srcRect l="27867" r="27716"/>
          <a:stretch>
            <a:fillRect/>
          </a:stretch>
        </p:blipFill>
        <p:spPr>
          <a:xfrm>
            <a:off x="11164570" y="1569085"/>
            <a:ext cx="3008630" cy="678434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rcRect t="736" b="703"/>
          <a:stretch>
            <a:fillRect/>
          </a:stretch>
        </p:blipFill>
        <p:spPr>
          <a:xfrm>
            <a:off x="0" y="0"/>
            <a:ext cx="3803904" cy="8577072"/>
          </a:xfrm>
          <a:prstGeom prst="rect">
            <a:avLst/>
          </a:prstGeom>
        </p:spPr>
      </p:pic>
      <p:sp>
        <p:nvSpPr>
          <p:cNvPr id="3" name="Text 0"/>
          <p:cNvSpPr txBox="1"/>
          <p:nvPr/>
        </p:nvSpPr>
        <p:spPr>
          <a:xfrm>
            <a:off x="4864608" y="3502152"/>
            <a:ext cx="9043416" cy="475488"/>
          </a:xfrm>
          <a:prstGeom prst="rect">
            <a:avLst/>
          </a:prstGeom>
          <a:solidFill>
            <a:srgbClr val="FFFFFF">
              <a:alpha val="0"/>
            </a:srgbClr>
          </a:solidFill>
        </p:spPr>
        <p:txBody>
          <a:bodyPr wrap="square" lIns="0" tIns="0" rIns="0" bIns="0" rtlCol="0" anchor="ctr"/>
          <a:lstStyle/>
          <a:p>
            <a:pPr algn="l">
              <a:lnSpc>
                <a:spcPct val="125000"/>
              </a:lnSpc>
            </a:pPr>
            <a:r>
              <a:rPr lang="en-US" altLang="zh-CN" sz="2400" b="1" dirty="0">
                <a:solidFill>
                  <a:schemeClr val="bg1">
                    <a:lumMod val="75000"/>
                  </a:schemeClr>
                </a:solidFill>
                <a:latin typeface="微软雅黑" panose="020B0503020204020204" charset="-122"/>
                <a:ea typeface="微软雅黑" panose="020B0503020204020204" charset="-122"/>
                <a:cs typeface="Source Han Sans CN Regular" panose="020B0500000000000000" pitchFamily="34" charset="-120"/>
              </a:rPr>
              <a:t>I. Industry Development Status</a:t>
            </a:r>
          </a:p>
        </p:txBody>
      </p:sp>
      <p:sp>
        <p:nvSpPr>
          <p:cNvPr id="4" name="Text 1"/>
          <p:cNvSpPr txBox="1"/>
          <p:nvPr/>
        </p:nvSpPr>
        <p:spPr>
          <a:xfrm>
            <a:off x="4864608" y="4224528"/>
            <a:ext cx="9043416" cy="475488"/>
          </a:xfrm>
          <a:prstGeom prst="rect">
            <a:avLst/>
          </a:prstGeom>
          <a:solidFill>
            <a:srgbClr val="FFFFFF">
              <a:alpha val="0"/>
            </a:srgbClr>
          </a:solidFill>
        </p:spPr>
        <p:txBody>
          <a:bodyPr wrap="square" lIns="0" tIns="0" rIns="0" bIns="0" rtlCol="0" anchor="ctr"/>
          <a:lstStyle/>
          <a:p>
            <a:pPr algn="l">
              <a:lnSpc>
                <a:spcPct val="125000"/>
              </a:lnSpc>
            </a:pPr>
            <a:r>
              <a:rPr lang="en-US" altLang="zh-CN" sz="2400" b="1" dirty="0">
                <a:solidFill>
                  <a:schemeClr val="tx1"/>
                </a:solidFill>
                <a:latin typeface="微软雅黑" panose="020B0503020204020204" charset="-122"/>
                <a:ea typeface="微软雅黑" panose="020B0503020204020204" charset="-122"/>
                <a:cs typeface="Source Han Sans CN Regular" panose="020B0500000000000000" pitchFamily="34" charset="-120"/>
              </a:rPr>
              <a:t>II. Customer Pain Points</a:t>
            </a:r>
          </a:p>
        </p:txBody>
      </p:sp>
      <p:sp>
        <p:nvSpPr>
          <p:cNvPr id="5" name="Text 2"/>
          <p:cNvSpPr txBox="1"/>
          <p:nvPr/>
        </p:nvSpPr>
        <p:spPr>
          <a:xfrm>
            <a:off x="4864608" y="4901184"/>
            <a:ext cx="9043416" cy="475488"/>
          </a:xfrm>
          <a:prstGeom prst="rect">
            <a:avLst/>
          </a:prstGeom>
          <a:solidFill>
            <a:srgbClr val="FFFFFF">
              <a:alpha val="0"/>
            </a:srgbClr>
          </a:solidFill>
        </p:spPr>
        <p:txBody>
          <a:bodyPr wrap="square" lIns="0" tIns="0" rIns="0" bIns="0" rtlCol="0" anchor="ctr"/>
          <a:lstStyle/>
          <a:p>
            <a:pPr algn="l">
              <a:lnSpc>
                <a:spcPct val="125000"/>
              </a:lnSpc>
            </a:pPr>
            <a:r>
              <a:rPr lang="en-US" altLang="zh-CN" sz="2400" b="1" dirty="0">
                <a:solidFill>
                  <a:srgbClr val="C7C7C7"/>
                </a:solidFill>
                <a:latin typeface="微软雅黑" panose="020B0503020204020204" charset="-122"/>
                <a:ea typeface="微软雅黑" panose="020B0503020204020204" charset="-122"/>
                <a:cs typeface="Source Han Sans CN Regular" panose="020B0500000000000000" pitchFamily="34" charset="-120"/>
              </a:rPr>
              <a:t>III. Product Introduction</a:t>
            </a:r>
          </a:p>
        </p:txBody>
      </p:sp>
      <p:sp>
        <p:nvSpPr>
          <p:cNvPr id="6" name="Text 3"/>
          <p:cNvSpPr txBox="1"/>
          <p:nvPr/>
        </p:nvSpPr>
        <p:spPr>
          <a:xfrm>
            <a:off x="4864608" y="5596128"/>
            <a:ext cx="9043416" cy="475488"/>
          </a:xfrm>
          <a:prstGeom prst="rect">
            <a:avLst/>
          </a:prstGeom>
          <a:solidFill>
            <a:srgbClr val="FFFFFF">
              <a:alpha val="0"/>
            </a:srgbClr>
          </a:solidFill>
        </p:spPr>
        <p:txBody>
          <a:bodyPr wrap="square" lIns="0" tIns="0" rIns="0" bIns="0" rtlCol="0" anchor="ctr"/>
          <a:lstStyle/>
          <a:p>
            <a:pPr algn="l">
              <a:lnSpc>
                <a:spcPct val="125000"/>
              </a:lnSpc>
            </a:pPr>
            <a:r>
              <a:rPr lang="en-US" altLang="zh-CN" sz="2400" b="1" dirty="0">
                <a:solidFill>
                  <a:srgbClr val="C7C7C7"/>
                </a:solidFill>
                <a:latin typeface="微软雅黑" panose="020B0503020204020204" charset="-122"/>
                <a:ea typeface="微软雅黑" panose="020B0503020204020204" charset="-122"/>
                <a:cs typeface="Source Han Sans CN Regular" panose="020B0500000000000000" pitchFamily="34" charset="-120"/>
              </a:rPr>
              <a:t>IV. Success Stories</a:t>
            </a:r>
          </a:p>
        </p:txBody>
      </p:sp>
      <p:sp>
        <p:nvSpPr>
          <p:cNvPr id="7" name="Text 4"/>
          <p:cNvSpPr txBox="1"/>
          <p:nvPr/>
        </p:nvSpPr>
        <p:spPr>
          <a:xfrm>
            <a:off x="4864608" y="6245352"/>
            <a:ext cx="9043416" cy="475488"/>
          </a:xfrm>
          <a:prstGeom prst="rect">
            <a:avLst/>
          </a:prstGeom>
          <a:solidFill>
            <a:srgbClr val="FFFFFF">
              <a:alpha val="0"/>
            </a:srgbClr>
          </a:solidFill>
        </p:spPr>
        <p:txBody>
          <a:bodyPr wrap="square" lIns="0" tIns="0" rIns="0" bIns="0" rtlCol="0" anchor="ctr"/>
          <a:lstStyle/>
          <a:p>
            <a:pPr algn="l">
              <a:lnSpc>
                <a:spcPct val="125000"/>
              </a:lnSpc>
            </a:pPr>
            <a:r>
              <a:rPr lang="en-US" altLang="zh-CN" sz="2400" b="1" dirty="0">
                <a:solidFill>
                  <a:srgbClr val="C7C7C7"/>
                </a:solidFill>
                <a:latin typeface="微软雅黑" panose="020B0503020204020204" charset="-122"/>
                <a:ea typeface="微软雅黑" panose="020B0503020204020204" charset="-122"/>
                <a:cs typeface="Source Han Sans CN Regular" panose="020B0500000000000000" pitchFamily="34" charset="-120"/>
              </a:rPr>
              <a:t>V. Application Scenarios</a:t>
            </a:r>
          </a:p>
        </p:txBody>
      </p:sp>
      <p:sp>
        <p:nvSpPr>
          <p:cNvPr id="8" name="Text 5"/>
          <p:cNvSpPr txBox="1"/>
          <p:nvPr/>
        </p:nvSpPr>
        <p:spPr>
          <a:xfrm>
            <a:off x="4773295" y="525780"/>
            <a:ext cx="2518410" cy="685800"/>
          </a:xfrm>
          <a:prstGeom prst="rect">
            <a:avLst/>
          </a:prstGeom>
          <a:solidFill>
            <a:srgbClr val="FFFFFF">
              <a:alpha val="0"/>
            </a:srgbClr>
          </a:solidFill>
        </p:spPr>
        <p:txBody>
          <a:bodyPr wrap="square" lIns="0" tIns="0" rIns="0" bIns="0" rtlCol="0" anchor="ctr"/>
          <a:lstStyle/>
          <a:p>
            <a:pPr algn="l">
              <a:lnSpc>
                <a:spcPct val="125000"/>
              </a:lnSpc>
            </a:pPr>
            <a:r>
              <a:rPr lang="en-US" sz="3600" b="1" dirty="0">
                <a:solidFill>
                  <a:srgbClr val="031739"/>
                </a:solidFill>
                <a:latin typeface="微软雅黑" panose="020B0503020204020204" charset="-122"/>
                <a:ea typeface="微软雅黑" panose="020B0503020204020204" charset="-122"/>
                <a:cs typeface="Source Han Sans CN Regular" panose="020B0500000000000000" pitchFamily="34" charset="-120"/>
              </a:rPr>
              <a:t>Contents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 0"/>
          <p:cNvSpPr txBox="1"/>
          <p:nvPr/>
        </p:nvSpPr>
        <p:spPr>
          <a:xfrm>
            <a:off x="1389888" y="466344"/>
            <a:ext cx="13048488" cy="841248"/>
          </a:xfrm>
          <a:prstGeom prst="rect">
            <a:avLst/>
          </a:prstGeom>
          <a:solidFill>
            <a:srgbClr val="FFFFFF">
              <a:alpha val="0"/>
            </a:srgbClr>
          </a:solidFill>
        </p:spPr>
        <p:txBody>
          <a:bodyPr wrap="square" lIns="0" tIns="0" rIns="0" bIns="0" rtlCol="0" anchor="ctr"/>
          <a:lstStyle/>
          <a:p>
            <a:pPr algn="l">
              <a:lnSpc>
                <a:spcPct val="125000"/>
              </a:lnSpc>
            </a:pPr>
            <a:r>
              <a:rPr lang="en-US" altLang="zh-CN" sz="2800" b="1" dirty="0">
                <a:solidFill>
                  <a:srgbClr val="031739"/>
                </a:solidFill>
                <a:latin typeface="微软雅黑" panose="020B0503020204020204" charset="-122"/>
                <a:ea typeface="微软雅黑" panose="020B0503020204020204" charset="-122"/>
                <a:cs typeface="微软雅黑" panose="020B0503020204020204" charset="-122"/>
              </a:rPr>
              <a:t>Primary Pain Points for Users/Institutions</a:t>
            </a:r>
          </a:p>
        </p:txBody>
      </p:sp>
      <p:sp>
        <p:nvSpPr>
          <p:cNvPr id="3" name="Shape 1"/>
          <p:cNvSpPr/>
          <p:nvPr>
            <p:custDataLst>
              <p:tags r:id="rId1"/>
            </p:custDataLst>
          </p:nvPr>
        </p:nvSpPr>
        <p:spPr>
          <a:xfrm>
            <a:off x="1261872" y="2185416"/>
            <a:ext cx="3904488" cy="5522976"/>
          </a:xfrm>
          <a:prstGeom prst="roundRect">
            <a:avLst>
              <a:gd name="adj" fmla="val 3513"/>
            </a:avLst>
          </a:prstGeom>
          <a:noFill/>
          <a:ln w="28575">
            <a:solidFill>
              <a:srgbClr val="4180DD"/>
            </a:solidFill>
            <a:prstDash val="solid"/>
            <a:headEnd type="none"/>
            <a:tailEnd type="none"/>
          </a:ln>
          <a:effectLst>
            <a:outerShdw blurRad="101600" dist="50800" dir="16200000" algn="bl" rotWithShape="0">
              <a:srgbClr val="000000">
                <a:alpha val="0"/>
              </a:srgbClr>
            </a:outerShdw>
          </a:effectLst>
        </p:spPr>
        <p:txBody>
          <a:bodyPr/>
          <a:lstStyle/>
          <a:p>
            <a:endParaRPr lang="zh-CN" altLang="en-US" sz="1600"/>
          </a:p>
        </p:txBody>
      </p:sp>
      <p:sp>
        <p:nvSpPr>
          <p:cNvPr id="4" name="Shape 2"/>
          <p:cNvSpPr/>
          <p:nvPr>
            <p:custDataLst>
              <p:tags r:id="rId2"/>
            </p:custDataLst>
          </p:nvPr>
        </p:nvSpPr>
        <p:spPr>
          <a:xfrm>
            <a:off x="1508760" y="1901952"/>
            <a:ext cx="3392424" cy="566928"/>
          </a:xfrm>
          <a:prstGeom prst="roundRect">
            <a:avLst>
              <a:gd name="adj" fmla="val 14516"/>
            </a:avLst>
          </a:prstGeom>
          <a:solidFill>
            <a:schemeClr val="accent1">
              <a:lumMod val="75000"/>
            </a:schemeClr>
          </a:solidFill>
          <a:ln w="19050">
            <a:solidFill>
              <a:srgbClr val="0249B6"/>
            </a:solidFill>
            <a:prstDash val="solid"/>
            <a:headEnd type="none"/>
            <a:tailEnd type="none"/>
          </a:ln>
          <a:effectLst>
            <a:outerShdw blurRad="101600" dist="50800" dir="16200000" algn="bl" rotWithShape="0">
              <a:srgbClr val="000000">
                <a:alpha val="0"/>
              </a:srgbClr>
            </a:outerShdw>
          </a:effectLst>
        </p:spPr>
        <p:txBody>
          <a:bodyPr/>
          <a:lstStyle/>
          <a:p>
            <a:endParaRPr lang="zh-CN" altLang="en-US" sz="1600" dirty="0"/>
          </a:p>
        </p:txBody>
      </p:sp>
      <p:sp>
        <p:nvSpPr>
          <p:cNvPr id="5" name="Text 3"/>
          <p:cNvSpPr txBox="1"/>
          <p:nvPr>
            <p:custDataLst>
              <p:tags r:id="rId3"/>
            </p:custDataLst>
          </p:nvPr>
        </p:nvSpPr>
        <p:spPr>
          <a:xfrm>
            <a:off x="1554480" y="1958594"/>
            <a:ext cx="3310128" cy="420624"/>
          </a:xfrm>
          <a:prstGeom prst="rect">
            <a:avLst/>
          </a:prstGeom>
          <a:solidFill>
            <a:srgbClr val="FFFFFF">
              <a:alpha val="0"/>
            </a:srgbClr>
          </a:solidFill>
        </p:spPr>
        <p:txBody>
          <a:bodyPr wrap="square" lIns="0" tIns="0" rIns="0" bIns="0" rtlCol="0" anchor="ctr"/>
          <a:lstStyle/>
          <a:p>
            <a:pPr algn="ctr">
              <a:lnSpc>
                <a:spcPct val="95000"/>
              </a:lnSpc>
            </a:pPr>
            <a:r>
              <a:rPr lang="en-US" altLang="zh-CN" sz="1600" b="1" dirty="0">
                <a:solidFill>
                  <a:srgbClr val="FFFFFF"/>
                </a:solidFill>
                <a:latin typeface="微软雅黑" panose="020B0503020204020204" charset="-122"/>
                <a:ea typeface="微软雅黑" panose="020B0503020204020204" charset="-122"/>
                <a:cs typeface="Source Han Sans CN Regular" panose="020B0500000000000000" pitchFamily="34" charset="-120"/>
              </a:rPr>
              <a:t>Security Risks</a:t>
            </a:r>
          </a:p>
        </p:txBody>
      </p:sp>
      <p:sp>
        <p:nvSpPr>
          <p:cNvPr id="6" name="Text 4"/>
          <p:cNvSpPr txBox="1"/>
          <p:nvPr>
            <p:custDataLst>
              <p:tags r:id="rId4"/>
            </p:custDataLst>
          </p:nvPr>
        </p:nvSpPr>
        <p:spPr>
          <a:xfrm>
            <a:off x="1389888" y="2670048"/>
            <a:ext cx="3639312" cy="4828032"/>
          </a:xfrm>
          <a:prstGeom prst="rect">
            <a:avLst/>
          </a:prstGeom>
          <a:solidFill>
            <a:srgbClr val="FFFFFF">
              <a:alpha val="0"/>
            </a:srgbClr>
          </a:solidFill>
        </p:spPr>
        <p:txBody>
          <a:bodyPr wrap="square" lIns="0" tIns="0" rIns="0" bIns="0" rtlCol="0" anchor="t"/>
          <a:lstStyle/>
          <a:p>
            <a:pPr marL="285750" indent="-285750">
              <a:lnSpc>
                <a:spcPct val="125000"/>
              </a:lnSpc>
              <a:buSzPct val="100000"/>
              <a:buFont typeface="Arial" panose="020B0604020202020204" pitchFamily="34" charset="0"/>
              <a:buChar char="•"/>
            </a:pPr>
            <a:r>
              <a:rPr lang="en-US" altLang="zh-CN" sz="1400" b="1" dirty="0">
                <a:latin typeface="微软雅黑" panose="020B0503020204020204" charset="-122"/>
                <a:ea typeface="微软雅黑" panose="020B0503020204020204" charset="-122"/>
                <a:cs typeface="微软雅黑" panose="020B0503020204020204" charset="-122"/>
              </a:rPr>
              <a:t>Private key management challenges</a:t>
            </a:r>
            <a:r>
              <a:rPr lang="en-US" altLang="zh-CN" sz="1400" dirty="0">
                <a:latin typeface="微软雅黑" panose="020B0503020204020204" charset="-122"/>
                <a:ea typeface="微软雅黑" panose="020B0503020204020204" charset="-122"/>
                <a:cs typeface="微软雅黑" panose="020B0503020204020204" charset="-122"/>
              </a:rPr>
              <a:t>: institutions face risks of key loss, insider malfeasance, and hacking; individual users struggle to manage seed phrases;</a:t>
            </a:r>
          </a:p>
          <a:p>
            <a:pPr marL="285750" indent="-285750">
              <a:lnSpc>
                <a:spcPct val="125000"/>
              </a:lnSpc>
              <a:buSzPct val="100000"/>
              <a:buFont typeface="Arial" panose="020B0604020202020204" pitchFamily="34" charset="0"/>
              <a:buChar char="•"/>
            </a:pPr>
            <a:r>
              <a:rPr lang="en-US" altLang="zh-CN" sz="1400" b="1" dirty="0">
                <a:latin typeface="微软雅黑" panose="020B0503020204020204" charset="-122"/>
                <a:ea typeface="微软雅黑" panose="020B0503020204020204" charset="-122"/>
                <a:cs typeface="微软雅黑" panose="020B0503020204020204" charset="-122"/>
              </a:rPr>
              <a:t>Smart contract vulnerabilities</a:t>
            </a:r>
            <a:r>
              <a:rPr lang="en-US" altLang="zh-CN" sz="1400" dirty="0">
                <a:latin typeface="微软雅黑" panose="020B0503020204020204" charset="-122"/>
                <a:ea typeface="微软雅黑" panose="020B0503020204020204" charset="-122"/>
                <a:cs typeface="微软雅黑" panose="020B0503020204020204" charset="-122"/>
              </a:rPr>
              <a:t>: DeFi custody solutions (e.g., multisig wallets) still carry code vulnerability risks;</a:t>
            </a:r>
          </a:p>
          <a:p>
            <a:pPr marL="285750" indent="-285750">
              <a:lnSpc>
                <a:spcPct val="125000"/>
              </a:lnSpc>
              <a:buSzPct val="100000"/>
              <a:buFont typeface="Arial" panose="020B0604020202020204" pitchFamily="34" charset="0"/>
              <a:buChar char="•"/>
            </a:pPr>
            <a:r>
              <a:rPr lang="en-US" altLang="zh-CN" sz="1400" b="1" dirty="0">
                <a:latin typeface="微软雅黑" panose="020B0503020204020204" charset="-122"/>
                <a:ea typeface="微软雅黑" panose="020B0503020204020204" charset="-122"/>
                <a:cs typeface="微软雅黑" panose="020B0503020204020204" charset="-122"/>
              </a:rPr>
              <a:t>Physical security threats</a:t>
            </a:r>
            <a:r>
              <a:rPr lang="en-US" altLang="zh-CN" sz="1400" dirty="0">
                <a:latin typeface="微软雅黑" panose="020B0503020204020204" charset="-122"/>
                <a:ea typeface="微软雅黑" panose="020B0503020204020204" charset="-122"/>
                <a:cs typeface="微软雅黑" panose="020B0503020204020204" charset="-122"/>
              </a:rPr>
              <a:t>: cold storage devices may be  subject to physical theft or damage from natural disasters.</a:t>
            </a:r>
          </a:p>
        </p:txBody>
      </p:sp>
      <p:sp>
        <p:nvSpPr>
          <p:cNvPr id="7" name="Shape 5"/>
          <p:cNvSpPr/>
          <p:nvPr>
            <p:custDataLst>
              <p:tags r:id="rId5"/>
            </p:custDataLst>
          </p:nvPr>
        </p:nvSpPr>
        <p:spPr>
          <a:xfrm>
            <a:off x="5705856" y="2185416"/>
            <a:ext cx="3904488" cy="5522976"/>
          </a:xfrm>
          <a:prstGeom prst="roundRect">
            <a:avLst>
              <a:gd name="adj" fmla="val 3513"/>
            </a:avLst>
          </a:prstGeom>
          <a:noFill/>
          <a:ln w="28575">
            <a:solidFill>
              <a:srgbClr val="4180DD"/>
            </a:solidFill>
            <a:prstDash val="solid"/>
            <a:headEnd type="none"/>
            <a:tailEnd type="none"/>
          </a:ln>
          <a:effectLst>
            <a:outerShdw blurRad="101600" dist="50800" dir="16200000" algn="bl" rotWithShape="0">
              <a:srgbClr val="000000">
                <a:alpha val="0"/>
              </a:srgbClr>
            </a:outerShdw>
          </a:effectLst>
        </p:spPr>
        <p:txBody>
          <a:bodyPr/>
          <a:lstStyle/>
          <a:p>
            <a:endParaRPr lang="zh-CN" altLang="en-US" sz="1600"/>
          </a:p>
        </p:txBody>
      </p:sp>
      <p:sp>
        <p:nvSpPr>
          <p:cNvPr id="8" name="Shape 6"/>
          <p:cNvSpPr/>
          <p:nvPr>
            <p:custDataLst>
              <p:tags r:id="rId6"/>
            </p:custDataLst>
          </p:nvPr>
        </p:nvSpPr>
        <p:spPr>
          <a:xfrm>
            <a:off x="5961888" y="1901952"/>
            <a:ext cx="3392424" cy="566928"/>
          </a:xfrm>
          <a:prstGeom prst="roundRect">
            <a:avLst>
              <a:gd name="adj" fmla="val 14516"/>
            </a:avLst>
          </a:prstGeom>
          <a:solidFill>
            <a:schemeClr val="accent1">
              <a:lumMod val="75000"/>
            </a:schemeClr>
          </a:solidFill>
          <a:ln w="19050">
            <a:solidFill>
              <a:srgbClr val="0249B6"/>
            </a:solidFill>
            <a:prstDash val="solid"/>
            <a:headEnd type="none"/>
            <a:tailEnd type="none"/>
          </a:ln>
          <a:effectLst>
            <a:outerShdw blurRad="101600" dist="50800" dir="16200000" algn="bl" rotWithShape="0">
              <a:srgbClr val="000000">
                <a:alpha val="0"/>
              </a:srgbClr>
            </a:outerShdw>
          </a:effectLst>
        </p:spPr>
        <p:txBody>
          <a:bodyPr/>
          <a:lstStyle/>
          <a:p>
            <a:endParaRPr lang="zh-CN" altLang="en-US" sz="1600"/>
          </a:p>
        </p:txBody>
      </p:sp>
      <p:sp>
        <p:nvSpPr>
          <p:cNvPr id="9" name="Text 7"/>
          <p:cNvSpPr txBox="1"/>
          <p:nvPr>
            <p:custDataLst>
              <p:tags r:id="rId7"/>
            </p:custDataLst>
          </p:nvPr>
        </p:nvSpPr>
        <p:spPr>
          <a:xfrm>
            <a:off x="5998464" y="1958594"/>
            <a:ext cx="3310128" cy="420624"/>
          </a:xfrm>
          <a:prstGeom prst="rect">
            <a:avLst/>
          </a:prstGeom>
          <a:solidFill>
            <a:srgbClr val="FFFFFF">
              <a:alpha val="0"/>
            </a:srgbClr>
          </a:solidFill>
        </p:spPr>
        <p:txBody>
          <a:bodyPr wrap="square" lIns="0" tIns="0" rIns="0" bIns="0" rtlCol="0" anchor="ctr"/>
          <a:lstStyle/>
          <a:p>
            <a:pPr algn="ctr">
              <a:lnSpc>
                <a:spcPct val="95000"/>
              </a:lnSpc>
            </a:pPr>
            <a:r>
              <a:rPr lang="en-US" altLang="zh-CN" sz="1600" b="1" dirty="0">
                <a:solidFill>
                  <a:srgbClr val="FFFFFF"/>
                </a:solidFill>
                <a:latin typeface="微软雅黑" panose="020B0503020204020204" charset="-122"/>
                <a:ea typeface="微软雅黑" panose="020B0503020204020204" charset="-122"/>
                <a:cs typeface="Source Han Sans CN Regular" panose="020B0500000000000000" pitchFamily="34" charset="-120"/>
              </a:rPr>
              <a:t>Compliance and Regulatory Challenges</a:t>
            </a:r>
          </a:p>
        </p:txBody>
      </p:sp>
      <p:sp>
        <p:nvSpPr>
          <p:cNvPr id="10" name="Text 8"/>
          <p:cNvSpPr txBox="1"/>
          <p:nvPr>
            <p:custDataLst>
              <p:tags r:id="rId8"/>
            </p:custDataLst>
          </p:nvPr>
        </p:nvSpPr>
        <p:spPr>
          <a:xfrm>
            <a:off x="5833872" y="2670048"/>
            <a:ext cx="3639312" cy="4828032"/>
          </a:xfrm>
          <a:prstGeom prst="rect">
            <a:avLst/>
          </a:prstGeom>
          <a:solidFill>
            <a:srgbClr val="FFFFFF">
              <a:alpha val="0"/>
            </a:srgbClr>
          </a:solidFill>
        </p:spPr>
        <p:txBody>
          <a:bodyPr wrap="square" lIns="0" tIns="0" rIns="0" bIns="0" rtlCol="0" anchor="t"/>
          <a:lstStyle/>
          <a:p>
            <a:pPr marL="285750" indent="-285750">
              <a:lnSpc>
                <a:spcPct val="125000"/>
              </a:lnSpc>
              <a:buSzPct val="100000"/>
              <a:buFont typeface="Arial" panose="020B0604020202020204" pitchFamily="34" charset="0"/>
              <a:buChar char="•"/>
            </a:pPr>
            <a:r>
              <a:rPr lang="en-US" altLang="zh-CN" sz="1400" b="1" dirty="0">
                <a:latin typeface="微软雅黑" panose="020B0503020204020204" charset="-122"/>
                <a:ea typeface="微软雅黑" panose="020B0503020204020204" charset="-122"/>
                <a:cs typeface="微软雅黑" panose="020B0503020204020204" charset="-122"/>
              </a:rPr>
              <a:t>Fragmented licensing</a:t>
            </a:r>
            <a:r>
              <a:rPr lang="en-US" altLang="zh-CN" sz="1400" dirty="0">
                <a:latin typeface="微软雅黑" panose="020B0503020204020204" charset="-122"/>
                <a:ea typeface="微软雅黑" panose="020B0503020204020204" charset="-122"/>
                <a:cs typeface="微软雅黑" panose="020B0503020204020204" charset="-122"/>
              </a:rPr>
              <a:t>: differing licensing requirements across countries (US, EU, Asia) force institutions to obtain multi-jurisdictional approvals at high cost;</a:t>
            </a:r>
          </a:p>
          <a:p>
            <a:pPr marL="285750" indent="-285750">
              <a:lnSpc>
                <a:spcPct val="125000"/>
              </a:lnSpc>
              <a:buSzPct val="100000"/>
              <a:buFont typeface="Arial" panose="020B0604020202020204" pitchFamily="34" charset="0"/>
              <a:buChar char="•"/>
            </a:pPr>
            <a:r>
              <a:rPr lang="en-US" altLang="zh-CN" sz="1400" b="1" dirty="0">
                <a:latin typeface="微软雅黑" panose="020B0503020204020204" charset="-122"/>
                <a:ea typeface="微软雅黑" panose="020B0503020204020204" charset="-122"/>
                <a:cs typeface="微软雅黑" panose="020B0503020204020204" charset="-122"/>
              </a:rPr>
              <a:t>KYT/AML pressure</a:t>
            </a:r>
            <a:r>
              <a:rPr lang="en-US" altLang="zh-CN" sz="1400" dirty="0">
                <a:latin typeface="微软雅黑" panose="020B0503020204020204" charset="-122"/>
                <a:ea typeface="微软雅黑" panose="020B0503020204020204" charset="-122"/>
                <a:cs typeface="微软雅黑" panose="020B0503020204020204" charset="-122"/>
              </a:rPr>
              <a:t>: institutions must conduct stringent on-chain transaction monitoring.</a:t>
            </a:r>
            <a:endParaRPr lang="zh-CN" altLang="en-US" sz="1400" dirty="0">
              <a:latin typeface="微软雅黑" panose="020B0503020204020204" charset="-122"/>
              <a:ea typeface="微软雅黑" panose="020B0503020204020204" charset="-122"/>
              <a:cs typeface="微软雅黑" panose="020B0503020204020204" charset="-122"/>
            </a:endParaRPr>
          </a:p>
        </p:txBody>
      </p:sp>
      <p:sp>
        <p:nvSpPr>
          <p:cNvPr id="11" name="Shape 9"/>
          <p:cNvSpPr/>
          <p:nvPr>
            <p:custDataLst>
              <p:tags r:id="rId9"/>
            </p:custDataLst>
          </p:nvPr>
        </p:nvSpPr>
        <p:spPr>
          <a:xfrm>
            <a:off x="10149840" y="2185416"/>
            <a:ext cx="3904488" cy="5522976"/>
          </a:xfrm>
          <a:prstGeom prst="roundRect">
            <a:avLst>
              <a:gd name="adj" fmla="val 3513"/>
            </a:avLst>
          </a:prstGeom>
          <a:noFill/>
          <a:ln w="28575">
            <a:solidFill>
              <a:srgbClr val="4180DD"/>
            </a:solidFill>
            <a:prstDash val="solid"/>
            <a:headEnd type="none"/>
            <a:tailEnd type="none"/>
          </a:ln>
          <a:effectLst>
            <a:outerShdw blurRad="101600" dist="50800" dir="16200000" algn="bl" rotWithShape="0">
              <a:srgbClr val="000000">
                <a:alpha val="0"/>
              </a:srgbClr>
            </a:outerShdw>
          </a:effectLst>
        </p:spPr>
        <p:txBody>
          <a:bodyPr/>
          <a:lstStyle/>
          <a:p>
            <a:endParaRPr lang="zh-CN" altLang="en-US" sz="1600"/>
          </a:p>
        </p:txBody>
      </p:sp>
      <p:sp>
        <p:nvSpPr>
          <p:cNvPr id="12" name="Shape 10"/>
          <p:cNvSpPr/>
          <p:nvPr>
            <p:custDataLst>
              <p:tags r:id="rId10"/>
            </p:custDataLst>
          </p:nvPr>
        </p:nvSpPr>
        <p:spPr>
          <a:xfrm>
            <a:off x="10405872" y="1901952"/>
            <a:ext cx="3392424" cy="566928"/>
          </a:xfrm>
          <a:prstGeom prst="roundRect">
            <a:avLst>
              <a:gd name="adj" fmla="val 14516"/>
            </a:avLst>
          </a:prstGeom>
          <a:solidFill>
            <a:schemeClr val="accent1">
              <a:lumMod val="75000"/>
            </a:schemeClr>
          </a:solidFill>
          <a:ln w="19050">
            <a:solidFill>
              <a:srgbClr val="0249B6"/>
            </a:solidFill>
            <a:prstDash val="solid"/>
            <a:headEnd type="none"/>
            <a:tailEnd type="none"/>
          </a:ln>
          <a:effectLst>
            <a:outerShdw blurRad="101600" dist="50800" dir="16200000" algn="bl" rotWithShape="0">
              <a:srgbClr val="000000">
                <a:alpha val="0"/>
              </a:srgbClr>
            </a:outerShdw>
          </a:effectLst>
        </p:spPr>
        <p:txBody>
          <a:bodyPr/>
          <a:lstStyle/>
          <a:p>
            <a:endParaRPr lang="zh-CN" altLang="en-US" sz="1600"/>
          </a:p>
        </p:txBody>
      </p:sp>
      <p:sp>
        <p:nvSpPr>
          <p:cNvPr id="13" name="Text 11"/>
          <p:cNvSpPr txBox="1"/>
          <p:nvPr/>
        </p:nvSpPr>
        <p:spPr>
          <a:xfrm>
            <a:off x="-10634472" y="-3822192"/>
            <a:ext cx="4114800" cy="685800"/>
          </a:xfrm>
          <a:prstGeom prst="rect">
            <a:avLst/>
          </a:prstGeom>
          <a:solidFill>
            <a:srgbClr val="FFFFFF">
              <a:alpha val="0"/>
            </a:srgbClr>
          </a:solidFill>
        </p:spPr>
        <p:txBody>
          <a:bodyPr wrap="square" rtlCol="0" anchor="ctr"/>
          <a:lstStyle/>
          <a:p>
            <a:endParaRPr lang="en-US" dirty="0">
              <a:latin typeface="微软雅黑" panose="020B0503020204020204" charset="-122"/>
              <a:ea typeface="微软雅黑" panose="020B0503020204020204" charset="-122"/>
            </a:endParaRPr>
          </a:p>
        </p:txBody>
      </p:sp>
      <p:sp>
        <p:nvSpPr>
          <p:cNvPr id="14" name="Text 12"/>
          <p:cNvSpPr txBox="1"/>
          <p:nvPr>
            <p:custDataLst>
              <p:tags r:id="rId11"/>
            </p:custDataLst>
          </p:nvPr>
        </p:nvSpPr>
        <p:spPr>
          <a:xfrm>
            <a:off x="10442448" y="1958594"/>
            <a:ext cx="3310128" cy="420624"/>
          </a:xfrm>
          <a:prstGeom prst="rect">
            <a:avLst/>
          </a:prstGeom>
          <a:solidFill>
            <a:srgbClr val="FFFFFF">
              <a:alpha val="0"/>
            </a:srgbClr>
          </a:solidFill>
        </p:spPr>
        <p:txBody>
          <a:bodyPr wrap="square" lIns="0" tIns="0" rIns="0" bIns="0" rtlCol="0" anchor="ctr"/>
          <a:lstStyle/>
          <a:p>
            <a:pPr algn="ctr">
              <a:lnSpc>
                <a:spcPct val="95000"/>
              </a:lnSpc>
            </a:pPr>
            <a:r>
              <a:rPr lang="en-US" altLang="zh-CN" sz="1600" b="1" dirty="0">
                <a:solidFill>
                  <a:srgbClr val="FFFFFF"/>
                </a:solidFill>
                <a:latin typeface="微软雅黑" panose="020B0503020204020204" charset="-122"/>
                <a:ea typeface="微软雅黑" panose="020B0503020204020204" charset="-122"/>
                <a:cs typeface="Source Han Sans CN Regular" panose="020B0500000000000000" pitchFamily="34" charset="-120"/>
              </a:rPr>
              <a:t>Liquidity Management Issues</a:t>
            </a:r>
          </a:p>
        </p:txBody>
      </p:sp>
      <p:pic>
        <p:nvPicPr>
          <p:cNvPr id="15" name="Image 0" descr="preencoded.png"/>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777240" y="457200"/>
            <a:ext cx="612648" cy="859536"/>
          </a:xfrm>
          <a:prstGeom prst="rect">
            <a:avLst/>
          </a:prstGeom>
        </p:spPr>
      </p:pic>
      <p:sp>
        <p:nvSpPr>
          <p:cNvPr id="16" name="Text 13"/>
          <p:cNvSpPr txBox="1"/>
          <p:nvPr>
            <p:custDataLst>
              <p:tags r:id="rId12"/>
            </p:custDataLst>
          </p:nvPr>
        </p:nvSpPr>
        <p:spPr>
          <a:xfrm>
            <a:off x="10277856" y="2670048"/>
            <a:ext cx="3639312" cy="4828032"/>
          </a:xfrm>
          <a:prstGeom prst="rect">
            <a:avLst/>
          </a:prstGeom>
          <a:solidFill>
            <a:srgbClr val="FFFFFF">
              <a:alpha val="0"/>
            </a:srgbClr>
          </a:solidFill>
        </p:spPr>
        <p:txBody>
          <a:bodyPr wrap="square" lIns="0" tIns="0" rIns="0" bIns="0" rtlCol="0" anchor="t"/>
          <a:lstStyle/>
          <a:p>
            <a:pPr marL="285750" indent="-285750">
              <a:lnSpc>
                <a:spcPct val="125000"/>
              </a:lnSpc>
              <a:buSzPct val="100000"/>
              <a:buFont typeface="Arial" panose="020B0604020202020204" pitchFamily="34" charset="0"/>
              <a:buChar char="•"/>
            </a:pPr>
            <a:r>
              <a:rPr lang="en-US" altLang="zh-CN" sz="1400" b="1" dirty="0">
                <a:latin typeface="微软雅黑" panose="020B0503020204020204" charset="-122"/>
                <a:ea typeface="微软雅黑" panose="020B0503020204020204" charset="-122"/>
                <a:cs typeface="微软雅黑" panose="020B0503020204020204" charset="-122"/>
              </a:rPr>
              <a:t>Low efficiency in cross-chain asset custody</a:t>
            </a:r>
            <a:r>
              <a:rPr lang="en-US" altLang="zh-CN" sz="1400" dirty="0">
                <a:latin typeface="微软雅黑" panose="020B0503020204020204" charset="-122"/>
                <a:ea typeface="微软雅黑" panose="020B0503020204020204" charset="-122"/>
                <a:cs typeface="微软雅黑" panose="020B0503020204020204" charset="-122"/>
              </a:rPr>
              <a:t>: institutions holding multi-chain assets such as BTC, </a:t>
            </a:r>
            <a:r>
              <a:rPr lang="en-US" altLang="zh-CN" sz="1200" dirty="0">
                <a:latin typeface="微软雅黑" panose="020B0503020204020204" charset="-122"/>
                <a:ea typeface="微软雅黑" panose="020B0503020204020204" charset="-122"/>
                <a:cs typeface="微软雅黑" panose="020B0503020204020204" charset="-122"/>
              </a:rPr>
              <a:t>ETH</a:t>
            </a:r>
            <a:r>
              <a:rPr lang="en-US" altLang="zh-CN" sz="1400" dirty="0">
                <a:latin typeface="微软雅黑" panose="020B0503020204020204" charset="-122"/>
                <a:ea typeface="微软雅黑" panose="020B0503020204020204" charset="-122"/>
                <a:cs typeface="微软雅黑" panose="020B0503020204020204" charset="-122"/>
              </a:rPr>
              <a:t>, SOL must use different custody solutions, resulting in low efficiency in fund allocation;</a:t>
            </a:r>
          </a:p>
          <a:p>
            <a:pPr marL="285750" indent="-285750">
              <a:lnSpc>
                <a:spcPct val="125000"/>
              </a:lnSpc>
              <a:buSzPct val="100000"/>
              <a:buFont typeface="Arial" panose="020B0604020202020204" pitchFamily="34" charset="0"/>
              <a:buChar char="•"/>
            </a:pPr>
            <a:r>
              <a:rPr lang="en-US" altLang="zh-CN" sz="1400" b="1" dirty="0">
                <a:latin typeface="微软雅黑" panose="020B0503020204020204" charset="-122"/>
                <a:ea typeface="微软雅黑" panose="020B0503020204020204" charset="-122"/>
                <a:cs typeface="微软雅黑" panose="020B0503020204020204" charset="-122"/>
              </a:rPr>
              <a:t>Insufficient DeFi integration</a:t>
            </a:r>
            <a:r>
              <a:rPr lang="en-US" altLang="zh-CN" sz="1400" dirty="0">
                <a:latin typeface="微软雅黑" panose="020B0503020204020204" charset="-122"/>
                <a:ea typeface="微软雅黑" panose="020B0503020204020204" charset="-122"/>
                <a:cs typeface="微软雅黑" panose="020B0503020204020204" charset="-122"/>
              </a:rPr>
              <a:t>: traditional custodians do not support DeFi protocols, preventing institutions from directly engaging in staking, lending, and other yield strategies.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rcRect t="736" b="703"/>
          <a:stretch>
            <a:fillRect/>
          </a:stretch>
        </p:blipFill>
        <p:spPr>
          <a:xfrm>
            <a:off x="0" y="0"/>
            <a:ext cx="3803904" cy="8577072"/>
          </a:xfrm>
          <a:prstGeom prst="rect">
            <a:avLst/>
          </a:prstGeom>
        </p:spPr>
      </p:pic>
      <p:sp>
        <p:nvSpPr>
          <p:cNvPr id="3" name="Text 0"/>
          <p:cNvSpPr txBox="1"/>
          <p:nvPr/>
        </p:nvSpPr>
        <p:spPr>
          <a:xfrm>
            <a:off x="4864608" y="3502152"/>
            <a:ext cx="9043416" cy="475488"/>
          </a:xfrm>
          <a:prstGeom prst="rect">
            <a:avLst/>
          </a:prstGeom>
          <a:solidFill>
            <a:srgbClr val="FFFFFF">
              <a:alpha val="0"/>
            </a:srgbClr>
          </a:solidFill>
        </p:spPr>
        <p:txBody>
          <a:bodyPr wrap="square" lIns="0" tIns="0" rIns="0" bIns="0" rtlCol="0" anchor="ctr"/>
          <a:lstStyle/>
          <a:p>
            <a:pPr algn="l">
              <a:lnSpc>
                <a:spcPct val="125000"/>
              </a:lnSpc>
            </a:pPr>
            <a:r>
              <a:rPr lang="en-US" altLang="zh-CN" sz="2400" b="1" dirty="0">
                <a:solidFill>
                  <a:schemeClr val="bg1">
                    <a:lumMod val="75000"/>
                  </a:schemeClr>
                </a:solidFill>
                <a:latin typeface="微软雅黑" panose="020B0503020204020204" charset="-122"/>
                <a:ea typeface="微软雅黑" panose="020B0503020204020204" charset="-122"/>
                <a:cs typeface="Source Han Sans CN Regular" panose="020B0500000000000000" pitchFamily="34" charset="-120"/>
              </a:rPr>
              <a:t>I. Industry Development Status</a:t>
            </a:r>
          </a:p>
        </p:txBody>
      </p:sp>
      <p:sp>
        <p:nvSpPr>
          <p:cNvPr id="4" name="Text 1"/>
          <p:cNvSpPr txBox="1"/>
          <p:nvPr/>
        </p:nvSpPr>
        <p:spPr>
          <a:xfrm>
            <a:off x="4864608" y="4224528"/>
            <a:ext cx="9043416" cy="475488"/>
          </a:xfrm>
          <a:prstGeom prst="rect">
            <a:avLst/>
          </a:prstGeom>
          <a:solidFill>
            <a:srgbClr val="FFFFFF">
              <a:alpha val="0"/>
            </a:srgbClr>
          </a:solidFill>
        </p:spPr>
        <p:txBody>
          <a:bodyPr wrap="square" lIns="0" tIns="0" rIns="0" bIns="0" rtlCol="0" anchor="ctr"/>
          <a:lstStyle/>
          <a:p>
            <a:pPr algn="l">
              <a:lnSpc>
                <a:spcPct val="125000"/>
              </a:lnSpc>
            </a:pPr>
            <a:r>
              <a:rPr lang="en-US" altLang="zh-CN" sz="2400" b="1" dirty="0">
                <a:solidFill>
                  <a:schemeClr val="bg1">
                    <a:lumMod val="75000"/>
                  </a:schemeClr>
                </a:solidFill>
                <a:latin typeface="微软雅黑" panose="020B0503020204020204" charset="-122"/>
                <a:ea typeface="微软雅黑" panose="020B0503020204020204" charset="-122"/>
                <a:cs typeface="Source Han Sans CN Regular" panose="020B0500000000000000" pitchFamily="34" charset="-120"/>
              </a:rPr>
              <a:t>II. Customer Pain Points</a:t>
            </a:r>
          </a:p>
        </p:txBody>
      </p:sp>
      <p:sp>
        <p:nvSpPr>
          <p:cNvPr id="5" name="Text 2"/>
          <p:cNvSpPr txBox="1"/>
          <p:nvPr/>
        </p:nvSpPr>
        <p:spPr>
          <a:xfrm>
            <a:off x="4864608" y="4901184"/>
            <a:ext cx="9043416" cy="475488"/>
          </a:xfrm>
          <a:prstGeom prst="rect">
            <a:avLst/>
          </a:prstGeom>
          <a:solidFill>
            <a:srgbClr val="FFFFFF">
              <a:alpha val="0"/>
            </a:srgbClr>
          </a:solidFill>
        </p:spPr>
        <p:txBody>
          <a:bodyPr wrap="square" lIns="0" tIns="0" rIns="0" bIns="0" rtlCol="0" anchor="ctr"/>
          <a:lstStyle/>
          <a:p>
            <a:pPr algn="l">
              <a:lnSpc>
                <a:spcPct val="125000"/>
              </a:lnSpc>
            </a:pPr>
            <a:r>
              <a:rPr lang="en-US" altLang="zh-CN" sz="2400" b="1" dirty="0">
                <a:solidFill>
                  <a:schemeClr val="tx1"/>
                </a:solidFill>
                <a:latin typeface="微软雅黑" panose="020B0503020204020204" charset="-122"/>
                <a:ea typeface="微软雅黑" panose="020B0503020204020204" charset="-122"/>
                <a:cs typeface="Source Han Sans CN Regular" panose="020B0500000000000000" pitchFamily="34" charset="-120"/>
              </a:rPr>
              <a:t>III. Product Introduction</a:t>
            </a:r>
          </a:p>
        </p:txBody>
      </p:sp>
      <p:sp>
        <p:nvSpPr>
          <p:cNvPr id="6" name="Text 3"/>
          <p:cNvSpPr txBox="1"/>
          <p:nvPr/>
        </p:nvSpPr>
        <p:spPr>
          <a:xfrm>
            <a:off x="4864608" y="5596128"/>
            <a:ext cx="9043416" cy="475488"/>
          </a:xfrm>
          <a:prstGeom prst="rect">
            <a:avLst/>
          </a:prstGeom>
          <a:solidFill>
            <a:srgbClr val="FFFFFF">
              <a:alpha val="0"/>
            </a:srgbClr>
          </a:solidFill>
        </p:spPr>
        <p:txBody>
          <a:bodyPr wrap="square" lIns="0" tIns="0" rIns="0" bIns="0" rtlCol="0" anchor="ctr"/>
          <a:lstStyle/>
          <a:p>
            <a:pPr algn="l">
              <a:lnSpc>
                <a:spcPct val="125000"/>
              </a:lnSpc>
            </a:pPr>
            <a:r>
              <a:rPr lang="en-US" altLang="zh-CN" sz="2400" b="1" dirty="0">
                <a:solidFill>
                  <a:srgbClr val="C7C7C7"/>
                </a:solidFill>
                <a:latin typeface="微软雅黑" panose="020B0503020204020204" charset="-122"/>
                <a:ea typeface="微软雅黑" panose="020B0503020204020204" charset="-122"/>
                <a:cs typeface="Source Han Sans CN Regular" panose="020B0500000000000000" pitchFamily="34" charset="-120"/>
              </a:rPr>
              <a:t>IV. Success Stories</a:t>
            </a:r>
          </a:p>
        </p:txBody>
      </p:sp>
      <p:sp>
        <p:nvSpPr>
          <p:cNvPr id="7" name="Text 4"/>
          <p:cNvSpPr txBox="1"/>
          <p:nvPr/>
        </p:nvSpPr>
        <p:spPr>
          <a:xfrm>
            <a:off x="4864608" y="6245352"/>
            <a:ext cx="9043416" cy="475488"/>
          </a:xfrm>
          <a:prstGeom prst="rect">
            <a:avLst/>
          </a:prstGeom>
          <a:solidFill>
            <a:srgbClr val="FFFFFF">
              <a:alpha val="0"/>
            </a:srgbClr>
          </a:solidFill>
        </p:spPr>
        <p:txBody>
          <a:bodyPr wrap="square" lIns="0" tIns="0" rIns="0" bIns="0" rtlCol="0" anchor="ctr"/>
          <a:lstStyle/>
          <a:p>
            <a:pPr algn="l">
              <a:lnSpc>
                <a:spcPct val="125000"/>
              </a:lnSpc>
            </a:pPr>
            <a:r>
              <a:rPr lang="en-US" altLang="zh-CN" sz="2400" b="1" dirty="0">
                <a:solidFill>
                  <a:srgbClr val="C7C7C7"/>
                </a:solidFill>
                <a:latin typeface="微软雅黑" panose="020B0503020204020204" charset="-122"/>
                <a:ea typeface="微软雅黑" panose="020B0503020204020204" charset="-122"/>
                <a:cs typeface="Source Han Sans CN Regular" panose="020B0500000000000000" pitchFamily="34" charset="-120"/>
              </a:rPr>
              <a:t>V. Application Scenarios</a:t>
            </a:r>
          </a:p>
        </p:txBody>
      </p:sp>
      <p:sp>
        <p:nvSpPr>
          <p:cNvPr id="8" name="Text 5"/>
          <p:cNvSpPr txBox="1"/>
          <p:nvPr/>
        </p:nvSpPr>
        <p:spPr>
          <a:xfrm>
            <a:off x="4773295" y="525780"/>
            <a:ext cx="2518410" cy="685800"/>
          </a:xfrm>
          <a:prstGeom prst="rect">
            <a:avLst/>
          </a:prstGeom>
          <a:solidFill>
            <a:srgbClr val="FFFFFF">
              <a:alpha val="0"/>
            </a:srgbClr>
          </a:solidFill>
        </p:spPr>
        <p:txBody>
          <a:bodyPr wrap="square" lIns="0" tIns="0" rIns="0" bIns="0" rtlCol="0" anchor="ctr"/>
          <a:lstStyle/>
          <a:p>
            <a:pPr algn="l">
              <a:lnSpc>
                <a:spcPct val="125000"/>
              </a:lnSpc>
            </a:pPr>
            <a:r>
              <a:rPr lang="en-US" sz="3600" b="1" dirty="0">
                <a:solidFill>
                  <a:srgbClr val="031739"/>
                </a:solidFill>
                <a:latin typeface="微软雅黑" panose="020B0503020204020204" charset="-122"/>
                <a:ea typeface="微软雅黑" panose="020B0503020204020204" charset="-122"/>
                <a:cs typeface="Source Han Sans CN Regular" panose="020B0500000000000000" pitchFamily="34" charset="-120"/>
              </a:rPr>
              <a:t>Contents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 0"/>
          <p:cNvSpPr txBox="1"/>
          <p:nvPr/>
        </p:nvSpPr>
        <p:spPr>
          <a:xfrm>
            <a:off x="1389888" y="475488"/>
            <a:ext cx="13048488" cy="841248"/>
          </a:xfrm>
          <a:prstGeom prst="rect">
            <a:avLst/>
          </a:prstGeom>
          <a:solidFill>
            <a:srgbClr val="FFFFFF">
              <a:alpha val="0"/>
            </a:srgbClr>
          </a:solidFill>
        </p:spPr>
        <p:txBody>
          <a:bodyPr wrap="square" lIns="0" tIns="0" rIns="0" bIns="0" rtlCol="0" anchor="ctr"/>
          <a:lstStyle/>
          <a:p>
            <a:pPr algn="l">
              <a:lnSpc>
                <a:spcPct val="125000"/>
              </a:lnSpc>
            </a:pPr>
            <a:r>
              <a:rPr lang="en-US" altLang="zh-CN" sz="2800" b="1" dirty="0">
                <a:solidFill>
                  <a:srgbClr val="031739"/>
                </a:solidFill>
                <a:latin typeface="微软雅黑" panose="020B0503020204020204" charset="-122"/>
                <a:ea typeface="微软雅黑" panose="020B0503020204020204" charset="-122"/>
                <a:cs typeface="Source Han Sans CN Regular" panose="020B0500000000000000" pitchFamily="34" charset="-120"/>
              </a:rPr>
              <a:t>Custody Platform Technical Architecture</a:t>
            </a:r>
          </a:p>
        </p:txBody>
      </p:sp>
      <p:pic>
        <p:nvPicPr>
          <p:cNvPr id="3"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7240" y="466344"/>
            <a:ext cx="612648" cy="859536"/>
          </a:xfrm>
          <a:prstGeom prst="rect">
            <a:avLst/>
          </a:prstGeom>
        </p:spPr>
      </p:pic>
      <p:sp>
        <p:nvSpPr>
          <p:cNvPr id="19" name="矩形 18"/>
          <p:cNvSpPr/>
          <p:nvPr/>
        </p:nvSpPr>
        <p:spPr>
          <a:xfrm>
            <a:off x="894428" y="1459870"/>
            <a:ext cx="13422168" cy="1328165"/>
          </a:xfrm>
          <a:prstGeom prst="rect">
            <a:avLst/>
          </a:prstGeom>
          <a:solidFill>
            <a:srgbClr val="F0F0F0"/>
          </a:solidFill>
          <a:ln w="6350" cmpd="sng">
            <a:solidFill>
              <a:schemeClr val="bg1">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ln>
                <a:solidFill>
                  <a:srgbClr val="92D050"/>
                </a:solidFill>
                <a:prstDash val="sysDot"/>
              </a:ln>
              <a:solidFill>
                <a:srgbClr val="92D050"/>
              </a:solidFill>
              <a:latin typeface="微软雅黑" panose="020B0503020204020204" charset="-122"/>
              <a:ea typeface="微软雅黑" panose="020B0503020204020204" charset="-122"/>
            </a:endParaRPr>
          </a:p>
        </p:txBody>
      </p:sp>
      <p:sp>
        <p:nvSpPr>
          <p:cNvPr id="21" name="文本框 20"/>
          <p:cNvSpPr txBox="1"/>
          <p:nvPr/>
        </p:nvSpPr>
        <p:spPr>
          <a:xfrm>
            <a:off x="6688455" y="1459230"/>
            <a:ext cx="2552700" cy="329565"/>
          </a:xfrm>
          <a:prstGeom prst="rect">
            <a:avLst/>
          </a:prstGeom>
          <a:noFill/>
        </p:spPr>
        <p:txBody>
          <a:bodyPr wrap="square" rtlCol="0">
            <a:noAutofit/>
          </a:bodyPr>
          <a:lstStyle/>
          <a:p>
            <a:pPr algn="ctr">
              <a:lnSpc>
                <a:spcPct val="110000"/>
              </a:lnSpc>
            </a:pPr>
            <a:r>
              <a:rPr lang="en-US" altLang="zh-CN" sz="2000" b="1" kern="100" dirty="0">
                <a:solidFill>
                  <a:srgbClr val="76999C"/>
                </a:solidFill>
                <a:effectLst/>
                <a:latin typeface="微软雅黑" panose="020B0503020204020204" charset="-122"/>
                <a:ea typeface="微软雅黑" panose="020B0503020204020204" charset="-122"/>
                <a:cs typeface="微软雅黑" panose="020B0503020204020204" charset="-122"/>
              </a:rPr>
              <a:t>Application Layer</a:t>
            </a:r>
          </a:p>
        </p:txBody>
      </p:sp>
      <p:sp>
        <p:nvSpPr>
          <p:cNvPr id="22" name="矩形 21"/>
          <p:cNvSpPr/>
          <p:nvPr/>
        </p:nvSpPr>
        <p:spPr>
          <a:xfrm>
            <a:off x="894428" y="3523170"/>
            <a:ext cx="13428519" cy="2548362"/>
          </a:xfrm>
          <a:prstGeom prst="rect">
            <a:avLst/>
          </a:prstGeom>
          <a:solidFill>
            <a:srgbClr val="F0F0F0"/>
          </a:solidFill>
          <a:ln w="6350" cmpd="sng">
            <a:solidFill>
              <a:schemeClr val="bg1">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2000">
              <a:ln>
                <a:solidFill>
                  <a:srgbClr val="92D050"/>
                </a:solidFill>
                <a:prstDash val="sysDot"/>
              </a:ln>
              <a:solidFill>
                <a:srgbClr val="92D050"/>
              </a:solidFill>
              <a:latin typeface="微软雅黑" panose="020B0503020204020204" charset="-122"/>
              <a:ea typeface="微软雅黑" panose="020B0503020204020204" charset="-122"/>
              <a:sym typeface="+mn-ea"/>
            </a:endParaRPr>
          </a:p>
        </p:txBody>
      </p:sp>
      <p:sp>
        <p:nvSpPr>
          <p:cNvPr id="23" name="文本框 22"/>
          <p:cNvSpPr txBox="1"/>
          <p:nvPr/>
        </p:nvSpPr>
        <p:spPr>
          <a:xfrm>
            <a:off x="6208395" y="3629025"/>
            <a:ext cx="3096895" cy="355600"/>
          </a:xfrm>
          <a:prstGeom prst="rect">
            <a:avLst/>
          </a:prstGeom>
          <a:noFill/>
        </p:spPr>
        <p:txBody>
          <a:bodyPr wrap="square" rtlCol="0">
            <a:noAutofit/>
          </a:bodyPr>
          <a:lstStyle/>
          <a:p>
            <a:pPr algn="ctr">
              <a:lnSpc>
                <a:spcPct val="110000"/>
              </a:lnSpc>
            </a:pPr>
            <a:r>
              <a:rPr lang="en-US" altLang="zh-CN" sz="2000" b="1" kern="100" dirty="0">
                <a:solidFill>
                  <a:srgbClr val="76999C"/>
                </a:solidFill>
                <a:effectLst/>
                <a:latin typeface="微软雅黑" panose="020B0503020204020204" charset="-122"/>
                <a:ea typeface="微软雅黑" panose="020B0503020204020204" charset="-122"/>
                <a:cs typeface="微软雅黑" panose="020B0503020204020204" charset="-122"/>
              </a:rPr>
              <a:t>Custody System</a:t>
            </a:r>
          </a:p>
        </p:txBody>
      </p:sp>
      <p:sp>
        <p:nvSpPr>
          <p:cNvPr id="26" name="矩形 25"/>
          <p:cNvSpPr/>
          <p:nvPr/>
        </p:nvSpPr>
        <p:spPr>
          <a:xfrm>
            <a:off x="887283" y="6851918"/>
            <a:ext cx="13422962" cy="1337692"/>
          </a:xfrm>
          <a:prstGeom prst="rect">
            <a:avLst/>
          </a:prstGeom>
          <a:solidFill>
            <a:srgbClr val="F0F0F0"/>
          </a:solidFill>
          <a:ln w="6350" cmpd="sng">
            <a:solidFill>
              <a:schemeClr val="bg1">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750">
              <a:ln>
                <a:solidFill>
                  <a:srgbClr val="92D050"/>
                </a:solidFill>
                <a:prstDash val="sysDot"/>
              </a:ln>
              <a:solidFill>
                <a:srgbClr val="92D050"/>
              </a:solidFill>
              <a:latin typeface="微软雅黑" panose="020B0503020204020204" charset="-122"/>
              <a:ea typeface="微软雅黑" panose="020B0503020204020204" charset="-122"/>
              <a:sym typeface="+mn-ea"/>
            </a:endParaRPr>
          </a:p>
        </p:txBody>
      </p:sp>
      <p:sp>
        <p:nvSpPr>
          <p:cNvPr id="27" name="文本框 26"/>
          <p:cNvSpPr txBox="1"/>
          <p:nvPr/>
        </p:nvSpPr>
        <p:spPr>
          <a:xfrm>
            <a:off x="6508750" y="6909435"/>
            <a:ext cx="2677160" cy="329565"/>
          </a:xfrm>
          <a:prstGeom prst="rect">
            <a:avLst/>
          </a:prstGeom>
          <a:noFill/>
        </p:spPr>
        <p:txBody>
          <a:bodyPr wrap="square" rtlCol="0">
            <a:noAutofit/>
          </a:bodyPr>
          <a:lstStyle/>
          <a:p>
            <a:pPr algn="ctr">
              <a:lnSpc>
                <a:spcPct val="110000"/>
              </a:lnSpc>
            </a:pPr>
            <a:r>
              <a:rPr lang="en-US" altLang="zh-CN" sz="2000" b="1" kern="100" dirty="0">
                <a:solidFill>
                  <a:srgbClr val="76999C"/>
                </a:solidFill>
                <a:effectLst/>
                <a:latin typeface="微软雅黑" panose="020B0503020204020204" charset="-122"/>
                <a:ea typeface="微软雅黑" panose="020B0503020204020204" charset="-122"/>
                <a:cs typeface="微软雅黑" panose="020B0503020204020204" charset="-122"/>
              </a:rPr>
              <a:t>External Wallets</a:t>
            </a:r>
          </a:p>
        </p:txBody>
      </p:sp>
      <p:sp>
        <p:nvSpPr>
          <p:cNvPr id="28" name="圆角矩形 27"/>
          <p:cNvSpPr/>
          <p:nvPr/>
        </p:nvSpPr>
        <p:spPr>
          <a:xfrm>
            <a:off x="1190546" y="1995740"/>
            <a:ext cx="2343541" cy="528726"/>
          </a:xfrm>
          <a:prstGeom prst="roundRect">
            <a:avLst>
              <a:gd name="adj" fmla="val 9861"/>
            </a:avLst>
          </a:prstGeom>
          <a:gradFill>
            <a:gsLst>
              <a:gs pos="50000">
                <a:srgbClr val="1F5FBF"/>
              </a:gs>
              <a:gs pos="0">
                <a:srgbClr val="1486CB"/>
              </a:gs>
              <a:gs pos="100000">
                <a:srgbClr val="2A34B2"/>
              </a:gs>
            </a:gsLst>
            <a:lin ang="5400000" scaled="1"/>
          </a:gra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Tx/>
              <a:buSzTx/>
              <a:buFontTx/>
            </a:pPr>
            <a:r>
              <a:rPr lang="en-US" altLang="zh-CN" sz="1750" b="1" dirty="0">
                <a:latin typeface="微软雅黑" panose="020B0503020204020204" charset="-122"/>
                <a:ea typeface="微软雅黑" panose="020B0503020204020204" charset="-122"/>
                <a:cs typeface="微软雅黑" panose="020B0503020204020204" charset="-122"/>
              </a:rPr>
              <a:t>Zone 1 applications</a:t>
            </a:r>
          </a:p>
        </p:txBody>
      </p:sp>
      <p:sp>
        <p:nvSpPr>
          <p:cNvPr id="29" name="圆角矩形 28"/>
          <p:cNvSpPr/>
          <p:nvPr/>
        </p:nvSpPr>
        <p:spPr>
          <a:xfrm>
            <a:off x="3846876" y="1993359"/>
            <a:ext cx="2348304" cy="528726"/>
          </a:xfrm>
          <a:prstGeom prst="roundRect">
            <a:avLst>
              <a:gd name="adj" fmla="val 9861"/>
            </a:avLst>
          </a:prstGeom>
          <a:gradFill>
            <a:gsLst>
              <a:gs pos="50000">
                <a:srgbClr val="1F5FBF"/>
              </a:gs>
              <a:gs pos="0">
                <a:srgbClr val="1486CB"/>
              </a:gs>
              <a:gs pos="100000">
                <a:srgbClr val="2A34B2"/>
              </a:gs>
            </a:gsLst>
            <a:lin ang="5400000" scaled="1"/>
          </a:gra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750" b="1" dirty="0">
                <a:latin typeface="微软雅黑" panose="020B0503020204020204" charset="-122"/>
                <a:ea typeface="微软雅黑" panose="020B0503020204020204" charset="-122"/>
                <a:cs typeface="微软雅黑" panose="020B0503020204020204" charset="-122"/>
              </a:rPr>
              <a:t>Zone 2 applications</a:t>
            </a:r>
          </a:p>
        </p:txBody>
      </p:sp>
      <p:sp>
        <p:nvSpPr>
          <p:cNvPr id="30" name="圆角矩形 29"/>
          <p:cNvSpPr/>
          <p:nvPr/>
        </p:nvSpPr>
        <p:spPr>
          <a:xfrm>
            <a:off x="10124897" y="1995740"/>
            <a:ext cx="4157562" cy="528726"/>
          </a:xfrm>
          <a:prstGeom prst="roundRect">
            <a:avLst>
              <a:gd name="adj" fmla="val 9861"/>
            </a:avLst>
          </a:prstGeom>
          <a:gradFill>
            <a:gsLst>
              <a:gs pos="50000">
                <a:srgbClr val="1F5FBF"/>
              </a:gs>
              <a:gs pos="0">
                <a:srgbClr val="1486CB"/>
              </a:gs>
              <a:gs pos="100000">
                <a:srgbClr val="2A34B2"/>
              </a:gs>
            </a:gsLst>
            <a:lin ang="5400000" scaled="1"/>
          </a:gra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750" b="1" dirty="0">
                <a:latin typeface="微软雅黑" panose="020B0503020204020204" charset="-122"/>
                <a:ea typeface="微软雅黑" panose="020B0503020204020204" charset="-122"/>
                <a:cs typeface="微软雅黑" panose="020B0503020204020204" charset="-122"/>
              </a:rPr>
              <a:t>Zone N applications</a:t>
            </a:r>
          </a:p>
        </p:txBody>
      </p:sp>
      <p:sp>
        <p:nvSpPr>
          <p:cNvPr id="31" name="圆角矩形 30"/>
          <p:cNvSpPr/>
          <p:nvPr/>
        </p:nvSpPr>
        <p:spPr>
          <a:xfrm>
            <a:off x="1110364" y="7363179"/>
            <a:ext cx="1594116" cy="748631"/>
          </a:xfrm>
          <a:prstGeom prst="roundRect">
            <a:avLst>
              <a:gd name="adj" fmla="val 9861"/>
            </a:avLst>
          </a:prstGeom>
          <a:solidFill>
            <a:srgbClr val="8772AE"/>
          </a:soli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750" b="1" dirty="0">
                <a:latin typeface="微软雅黑" panose="020B0503020204020204" charset="-122"/>
                <a:ea typeface="微软雅黑" panose="020B0503020204020204" charset="-122"/>
                <a:cs typeface="微软雅黑" panose="020B0503020204020204" charset="-122"/>
              </a:rPr>
              <a:t>Web3 Wallet1</a:t>
            </a:r>
          </a:p>
        </p:txBody>
      </p:sp>
      <p:sp>
        <p:nvSpPr>
          <p:cNvPr id="32" name="圆角矩形 31"/>
          <p:cNvSpPr/>
          <p:nvPr/>
        </p:nvSpPr>
        <p:spPr>
          <a:xfrm>
            <a:off x="3662695" y="7362385"/>
            <a:ext cx="1565536" cy="743074"/>
          </a:xfrm>
          <a:prstGeom prst="roundRect">
            <a:avLst>
              <a:gd name="adj" fmla="val 9861"/>
            </a:avLst>
          </a:prstGeom>
          <a:solidFill>
            <a:srgbClr val="8772AE"/>
          </a:soli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750" b="1" dirty="0">
                <a:latin typeface="微软雅黑" panose="020B0503020204020204" charset="-122"/>
                <a:ea typeface="微软雅黑" panose="020B0503020204020204" charset="-122"/>
                <a:cs typeface="微软雅黑" panose="020B0503020204020204" charset="-122"/>
                <a:sym typeface="+mn-ea"/>
              </a:rPr>
              <a:t>Web3 Wallet2</a:t>
            </a:r>
            <a:endParaRPr lang="en-US" altLang="zh-CN" sz="1750" b="1" dirty="0">
              <a:latin typeface="微软雅黑" panose="020B0503020204020204" charset="-122"/>
              <a:ea typeface="微软雅黑" panose="020B0503020204020204" charset="-122"/>
              <a:cs typeface="微软雅黑" panose="020B0503020204020204" charset="-122"/>
            </a:endParaRPr>
          </a:p>
        </p:txBody>
      </p:sp>
      <p:sp>
        <p:nvSpPr>
          <p:cNvPr id="34" name="圆角矩形 33"/>
          <p:cNvSpPr/>
          <p:nvPr/>
        </p:nvSpPr>
        <p:spPr>
          <a:xfrm>
            <a:off x="6307117" y="7392552"/>
            <a:ext cx="1859272" cy="715288"/>
          </a:xfrm>
          <a:prstGeom prst="roundRect">
            <a:avLst>
              <a:gd name="adj" fmla="val 9861"/>
            </a:avLst>
          </a:prstGeom>
          <a:solidFill>
            <a:srgbClr val="8772AE"/>
          </a:soli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750" b="1" dirty="0">
                <a:latin typeface="微软雅黑" panose="020B0503020204020204" charset="-122"/>
                <a:ea typeface="微软雅黑" panose="020B0503020204020204" charset="-122"/>
                <a:cs typeface="微软雅黑" panose="020B0503020204020204" charset="-122"/>
                <a:sym typeface="+mn-ea"/>
              </a:rPr>
              <a:t>Web3 Wallet3</a:t>
            </a:r>
            <a:endParaRPr lang="en-US" altLang="zh-CN" sz="1750" b="1" dirty="0">
              <a:latin typeface="微软雅黑" panose="020B0503020204020204" charset="-122"/>
              <a:ea typeface="微软雅黑" panose="020B0503020204020204" charset="-122"/>
              <a:cs typeface="微软雅黑" panose="020B0503020204020204" charset="-122"/>
            </a:endParaRPr>
          </a:p>
        </p:txBody>
      </p:sp>
      <p:sp>
        <p:nvSpPr>
          <p:cNvPr id="35" name="圆角矩形 34"/>
          <p:cNvSpPr/>
          <p:nvPr/>
        </p:nvSpPr>
        <p:spPr>
          <a:xfrm>
            <a:off x="8934868" y="7325072"/>
            <a:ext cx="1698114" cy="789119"/>
          </a:xfrm>
          <a:prstGeom prst="roundRect">
            <a:avLst>
              <a:gd name="adj" fmla="val 9861"/>
            </a:avLst>
          </a:prstGeom>
          <a:solidFill>
            <a:srgbClr val="8772AE"/>
          </a:soli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750" b="1" dirty="0">
                <a:latin typeface="微软雅黑" panose="020B0503020204020204" charset="-122"/>
                <a:ea typeface="微软雅黑" panose="020B0503020204020204" charset="-122"/>
                <a:cs typeface="微软雅黑" panose="020B0503020204020204" charset="-122"/>
                <a:sym typeface="+mn-ea"/>
              </a:rPr>
              <a:t>Web3 Wallet4</a:t>
            </a:r>
            <a:endParaRPr lang="en-US" altLang="zh-CN" sz="1750" b="1" dirty="0">
              <a:latin typeface="微软雅黑" panose="020B0503020204020204" charset="-122"/>
              <a:ea typeface="微软雅黑" panose="020B0503020204020204" charset="-122"/>
              <a:cs typeface="微软雅黑" panose="020B0503020204020204" charset="-122"/>
            </a:endParaRPr>
          </a:p>
        </p:txBody>
      </p:sp>
      <p:sp>
        <p:nvSpPr>
          <p:cNvPr id="36" name="圆角矩形 35"/>
          <p:cNvSpPr/>
          <p:nvPr/>
        </p:nvSpPr>
        <p:spPr>
          <a:xfrm>
            <a:off x="11769027" y="7311576"/>
            <a:ext cx="1859272" cy="743868"/>
          </a:xfrm>
          <a:prstGeom prst="roundRect">
            <a:avLst>
              <a:gd name="adj" fmla="val 9861"/>
            </a:avLst>
          </a:prstGeom>
          <a:solidFill>
            <a:srgbClr val="8772AE"/>
          </a:soli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750" b="1" dirty="0">
                <a:latin typeface="微软雅黑" panose="020B0503020204020204" charset="-122"/>
                <a:ea typeface="微软雅黑" panose="020B0503020204020204" charset="-122"/>
                <a:cs typeface="微软雅黑" panose="020B0503020204020204" charset="-122"/>
                <a:sym typeface="+mn-ea"/>
              </a:rPr>
              <a:t>Web3 Wallet5</a:t>
            </a:r>
            <a:endParaRPr lang="en-US" altLang="zh-CN" sz="1750" b="1" dirty="0">
              <a:latin typeface="微软雅黑" panose="020B0503020204020204" charset="-122"/>
              <a:ea typeface="微软雅黑" panose="020B0503020204020204" charset="-122"/>
              <a:cs typeface="微软雅黑" panose="020B0503020204020204" charset="-122"/>
            </a:endParaRPr>
          </a:p>
        </p:txBody>
      </p:sp>
      <p:sp>
        <p:nvSpPr>
          <p:cNvPr id="37" name="圆角矩形 36"/>
          <p:cNvSpPr/>
          <p:nvPr/>
        </p:nvSpPr>
        <p:spPr>
          <a:xfrm>
            <a:off x="9791467" y="4135253"/>
            <a:ext cx="1908493" cy="1745747"/>
          </a:xfrm>
          <a:prstGeom prst="roundRect">
            <a:avLst>
              <a:gd name="adj" fmla="val 9861"/>
            </a:avLst>
          </a:prstGeom>
          <a:solidFill>
            <a:srgbClr val="00B0F0">
              <a:alpha val="65000"/>
            </a:srgbClr>
          </a:soli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750" b="1" dirty="0">
                <a:latin typeface="微软雅黑" panose="020B0503020204020204" charset="-122"/>
                <a:ea typeface="微软雅黑" panose="020B0503020204020204" charset="-122"/>
              </a:rPr>
              <a:t>Cryptographic module</a:t>
            </a:r>
          </a:p>
        </p:txBody>
      </p:sp>
      <p:sp>
        <p:nvSpPr>
          <p:cNvPr id="38" name="圆角矩形 37"/>
          <p:cNvSpPr/>
          <p:nvPr/>
        </p:nvSpPr>
        <p:spPr>
          <a:xfrm>
            <a:off x="11851591" y="4135253"/>
            <a:ext cx="1776709" cy="1786235"/>
          </a:xfrm>
          <a:prstGeom prst="roundRect">
            <a:avLst>
              <a:gd name="adj" fmla="val 9861"/>
            </a:avLst>
          </a:prstGeom>
          <a:solidFill>
            <a:srgbClr val="00B0F0">
              <a:alpha val="65000"/>
            </a:srgbClr>
          </a:soli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750" b="1" dirty="0">
                <a:latin typeface="微软雅黑" panose="020B0503020204020204" charset="-122"/>
                <a:ea typeface="微软雅黑" panose="020B0503020204020204" charset="-122"/>
                <a:cs typeface="微软雅黑" panose="020B0503020204020204" charset="-122"/>
              </a:rPr>
              <a:t>KYA/KYT interfaces</a:t>
            </a:r>
          </a:p>
        </p:txBody>
      </p:sp>
      <p:sp>
        <p:nvSpPr>
          <p:cNvPr id="39" name="矩形 38"/>
          <p:cNvSpPr/>
          <p:nvPr/>
        </p:nvSpPr>
        <p:spPr>
          <a:xfrm>
            <a:off x="1315185" y="4135253"/>
            <a:ext cx="7926915" cy="1813227"/>
          </a:xfrm>
          <a:prstGeom prst="rect">
            <a:avLst/>
          </a:prstGeom>
          <a:solidFill>
            <a:srgbClr val="F0F0F0"/>
          </a:solidFill>
          <a:ln w="6350" cmpd="sng">
            <a:solidFill>
              <a:schemeClr val="bg1">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2000">
              <a:ln>
                <a:solidFill>
                  <a:srgbClr val="92D050"/>
                </a:solidFill>
                <a:prstDash val="sysDot"/>
              </a:ln>
              <a:solidFill>
                <a:srgbClr val="92D050"/>
              </a:solidFill>
              <a:latin typeface="微软雅黑" panose="020B0503020204020204" charset="-122"/>
              <a:ea typeface="微软雅黑" panose="020B0503020204020204" charset="-122"/>
              <a:sym typeface="+mn-ea"/>
            </a:endParaRPr>
          </a:p>
        </p:txBody>
      </p:sp>
      <p:sp>
        <p:nvSpPr>
          <p:cNvPr id="40" name="圆角矩形 39"/>
          <p:cNvSpPr/>
          <p:nvPr/>
        </p:nvSpPr>
        <p:spPr>
          <a:xfrm>
            <a:off x="1625593" y="4260687"/>
            <a:ext cx="1908493" cy="852630"/>
          </a:xfrm>
          <a:prstGeom prst="roundRect">
            <a:avLst>
              <a:gd name="adj" fmla="val 9861"/>
            </a:avLst>
          </a:prstGeom>
          <a:solidFill>
            <a:srgbClr val="00B0F0">
              <a:alpha val="65000"/>
            </a:srgbClr>
          </a:soli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750" b="1" dirty="0">
                <a:latin typeface="微软雅黑" panose="020B0503020204020204" charset="-122"/>
                <a:ea typeface="微软雅黑" panose="020B0503020204020204" charset="-122"/>
                <a:cs typeface="微软雅黑" panose="020B0503020204020204" charset="-122"/>
                <a:sym typeface="+mn-ea"/>
              </a:rPr>
              <a:t>Zone 1</a:t>
            </a:r>
          </a:p>
        </p:txBody>
      </p:sp>
      <p:sp>
        <p:nvSpPr>
          <p:cNvPr id="41" name="圆角矩形 40"/>
          <p:cNvSpPr/>
          <p:nvPr/>
        </p:nvSpPr>
        <p:spPr>
          <a:xfrm>
            <a:off x="1625593" y="5297497"/>
            <a:ext cx="6791663" cy="588267"/>
          </a:xfrm>
          <a:prstGeom prst="roundRect">
            <a:avLst>
              <a:gd name="adj" fmla="val 9861"/>
            </a:avLst>
          </a:prstGeom>
          <a:solidFill>
            <a:srgbClr val="00B0F0">
              <a:alpha val="65000"/>
            </a:srgbClr>
          </a:soli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750" b="1" dirty="0">
                <a:latin typeface="微软雅黑" panose="020B0503020204020204" charset="-122"/>
                <a:ea typeface="微软雅黑" panose="020B0503020204020204" charset="-122"/>
              </a:rPr>
              <a:t>Platform Portal</a:t>
            </a:r>
          </a:p>
        </p:txBody>
      </p:sp>
      <p:sp>
        <p:nvSpPr>
          <p:cNvPr id="42" name="圆角矩形 41"/>
          <p:cNvSpPr/>
          <p:nvPr/>
        </p:nvSpPr>
        <p:spPr>
          <a:xfrm>
            <a:off x="3949287" y="4260687"/>
            <a:ext cx="1908493" cy="852630"/>
          </a:xfrm>
          <a:prstGeom prst="roundRect">
            <a:avLst>
              <a:gd name="adj" fmla="val 9861"/>
            </a:avLst>
          </a:prstGeom>
          <a:solidFill>
            <a:srgbClr val="00B0F0">
              <a:alpha val="65000"/>
            </a:srgbClr>
          </a:soli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750" b="1" dirty="0">
                <a:latin typeface="微软雅黑" panose="020B0503020204020204" charset="-122"/>
                <a:ea typeface="微软雅黑" panose="020B0503020204020204" charset="-122"/>
                <a:cs typeface="微软雅黑" panose="020B0503020204020204" charset="-122"/>
                <a:sym typeface="+mn-ea"/>
              </a:rPr>
              <a:t>Zone 2</a:t>
            </a:r>
          </a:p>
        </p:txBody>
      </p:sp>
      <p:sp>
        <p:nvSpPr>
          <p:cNvPr id="43" name="圆角矩形 42"/>
          <p:cNvSpPr/>
          <p:nvPr/>
        </p:nvSpPr>
        <p:spPr>
          <a:xfrm>
            <a:off x="6508763" y="4280534"/>
            <a:ext cx="1908493" cy="901056"/>
          </a:xfrm>
          <a:prstGeom prst="roundRect">
            <a:avLst>
              <a:gd name="adj" fmla="val 9861"/>
            </a:avLst>
          </a:prstGeom>
          <a:solidFill>
            <a:srgbClr val="00B0F0">
              <a:alpha val="65000"/>
            </a:srgbClr>
          </a:soli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750" b="1" dirty="0">
                <a:latin typeface="微软雅黑" panose="020B0503020204020204" charset="-122"/>
                <a:ea typeface="微软雅黑" panose="020B0503020204020204" charset="-122"/>
                <a:cs typeface="微软雅黑" panose="020B0503020204020204" charset="-122"/>
                <a:sym typeface="+mn-ea"/>
              </a:rPr>
              <a:t>Zone 3</a:t>
            </a:r>
          </a:p>
        </p:txBody>
      </p:sp>
      <p:sp>
        <p:nvSpPr>
          <p:cNvPr id="44" name="圆角矩形 43"/>
          <p:cNvSpPr/>
          <p:nvPr/>
        </p:nvSpPr>
        <p:spPr>
          <a:xfrm>
            <a:off x="6507969" y="1967161"/>
            <a:ext cx="2522958" cy="528726"/>
          </a:xfrm>
          <a:prstGeom prst="roundRect">
            <a:avLst>
              <a:gd name="adj" fmla="val 9861"/>
            </a:avLst>
          </a:prstGeom>
          <a:gradFill>
            <a:gsLst>
              <a:gs pos="50000">
                <a:srgbClr val="1F5FBF"/>
              </a:gs>
              <a:gs pos="0">
                <a:srgbClr val="1486CB"/>
              </a:gs>
              <a:gs pos="100000">
                <a:srgbClr val="2A34B2"/>
              </a:gs>
            </a:gsLst>
            <a:lin ang="5400000" scaled="1"/>
          </a:gra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750" b="1" dirty="0">
                <a:latin typeface="微软雅黑" panose="020B0503020204020204" charset="-122"/>
                <a:ea typeface="微软雅黑" panose="020B0503020204020204" charset="-122"/>
                <a:cs typeface="微软雅黑" panose="020B0503020204020204" charset="-122"/>
              </a:rPr>
              <a:t>Zone 3 applications</a:t>
            </a:r>
          </a:p>
        </p:txBody>
      </p:sp>
      <p:sp>
        <p:nvSpPr>
          <p:cNvPr id="45" name="下箭头 44"/>
          <p:cNvSpPr/>
          <p:nvPr/>
        </p:nvSpPr>
        <p:spPr>
          <a:xfrm>
            <a:off x="2349614" y="2834874"/>
            <a:ext cx="94472" cy="618434"/>
          </a:xfrm>
          <a:prstGeom prst="down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2250">
              <a:latin typeface="微软雅黑" panose="020B0503020204020204" charset="-122"/>
              <a:ea typeface="微软雅黑" panose="020B0503020204020204" charset="-122"/>
            </a:endParaRPr>
          </a:p>
        </p:txBody>
      </p:sp>
      <p:sp>
        <p:nvSpPr>
          <p:cNvPr id="46" name="文本框 45"/>
          <p:cNvSpPr txBox="1"/>
          <p:nvPr/>
        </p:nvSpPr>
        <p:spPr>
          <a:xfrm>
            <a:off x="2465521" y="2887270"/>
            <a:ext cx="1068566" cy="553085"/>
          </a:xfrm>
          <a:prstGeom prst="rect">
            <a:avLst/>
          </a:prstGeom>
          <a:noFill/>
        </p:spPr>
        <p:txBody>
          <a:bodyPr wrap="square" rtlCol="0" anchor="t">
            <a:spAutoFit/>
          </a:bodyPr>
          <a:lstStyle/>
          <a:p>
            <a:r>
              <a:rPr lang="en-US" altLang="zh-CN" sz="1500">
                <a:latin typeface="微软雅黑" panose="020B0503020204020204" charset="-122"/>
                <a:ea typeface="微软雅黑" panose="020B0503020204020204" charset="-122"/>
                <a:cs typeface="微软雅黑" panose="020B0503020204020204" charset="-122"/>
                <a:sym typeface="+mn-ea"/>
              </a:rPr>
              <a:t>API Interface</a:t>
            </a:r>
          </a:p>
        </p:txBody>
      </p:sp>
      <p:sp>
        <p:nvSpPr>
          <p:cNvPr id="47" name="下箭头 46"/>
          <p:cNvSpPr/>
          <p:nvPr/>
        </p:nvSpPr>
        <p:spPr>
          <a:xfrm>
            <a:off x="4694742" y="2865042"/>
            <a:ext cx="94472" cy="618434"/>
          </a:xfrm>
          <a:prstGeom prst="down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2250">
              <a:latin typeface="微软雅黑" panose="020B0503020204020204" charset="-122"/>
              <a:ea typeface="微软雅黑" panose="020B0503020204020204" charset="-122"/>
            </a:endParaRPr>
          </a:p>
        </p:txBody>
      </p:sp>
      <p:sp>
        <p:nvSpPr>
          <p:cNvPr id="48" name="文本框 47"/>
          <p:cNvSpPr txBox="1"/>
          <p:nvPr/>
        </p:nvSpPr>
        <p:spPr>
          <a:xfrm>
            <a:off x="4810649" y="2917438"/>
            <a:ext cx="1068566" cy="553085"/>
          </a:xfrm>
          <a:prstGeom prst="rect">
            <a:avLst/>
          </a:prstGeom>
          <a:noFill/>
        </p:spPr>
        <p:txBody>
          <a:bodyPr wrap="square" rtlCol="0" anchor="t">
            <a:spAutoFit/>
          </a:bodyPr>
          <a:lstStyle/>
          <a:p>
            <a:r>
              <a:rPr lang="en-US" altLang="zh-CN" sz="1500">
                <a:latin typeface="微软雅黑" panose="020B0503020204020204" charset="-122"/>
                <a:ea typeface="微软雅黑" panose="020B0503020204020204" charset="-122"/>
                <a:cs typeface="微软雅黑" panose="020B0503020204020204" charset="-122"/>
                <a:sym typeface="+mn-ea"/>
              </a:rPr>
              <a:t>API Interface</a:t>
            </a:r>
            <a:endParaRPr lang="zh-CN" altLang="en-US" sz="1500">
              <a:latin typeface="微软雅黑" panose="020B0503020204020204" charset="-122"/>
              <a:ea typeface="微软雅黑" panose="020B0503020204020204" charset="-122"/>
              <a:cs typeface="微软雅黑" panose="020B0503020204020204" charset="-122"/>
              <a:sym typeface="+mn-ea"/>
            </a:endParaRPr>
          </a:p>
        </p:txBody>
      </p:sp>
      <p:sp>
        <p:nvSpPr>
          <p:cNvPr id="49" name="下箭头 48"/>
          <p:cNvSpPr/>
          <p:nvPr/>
        </p:nvSpPr>
        <p:spPr>
          <a:xfrm>
            <a:off x="7570978" y="2845194"/>
            <a:ext cx="94472" cy="618434"/>
          </a:xfrm>
          <a:prstGeom prst="down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2250">
              <a:latin typeface="微软雅黑" panose="020B0503020204020204" charset="-122"/>
              <a:ea typeface="微软雅黑" panose="020B0503020204020204" charset="-122"/>
            </a:endParaRPr>
          </a:p>
        </p:txBody>
      </p:sp>
      <p:sp>
        <p:nvSpPr>
          <p:cNvPr id="50" name="文本框 49"/>
          <p:cNvSpPr txBox="1"/>
          <p:nvPr/>
        </p:nvSpPr>
        <p:spPr>
          <a:xfrm>
            <a:off x="7686885" y="2897591"/>
            <a:ext cx="1068566" cy="553085"/>
          </a:xfrm>
          <a:prstGeom prst="rect">
            <a:avLst/>
          </a:prstGeom>
          <a:noFill/>
        </p:spPr>
        <p:txBody>
          <a:bodyPr wrap="square" rtlCol="0" anchor="t">
            <a:spAutoFit/>
          </a:bodyPr>
          <a:lstStyle/>
          <a:p>
            <a:r>
              <a:rPr lang="en-US" altLang="zh-CN" sz="1500">
                <a:latin typeface="微软雅黑" panose="020B0503020204020204" charset="-122"/>
                <a:ea typeface="微软雅黑" panose="020B0503020204020204" charset="-122"/>
                <a:cs typeface="微软雅黑" panose="020B0503020204020204" charset="-122"/>
                <a:sym typeface="+mn-ea"/>
              </a:rPr>
              <a:t>API Interface</a:t>
            </a:r>
            <a:endParaRPr lang="zh-CN" altLang="en-US" sz="1500">
              <a:latin typeface="微软雅黑" panose="020B0503020204020204" charset="-122"/>
              <a:ea typeface="微软雅黑" panose="020B0503020204020204" charset="-122"/>
              <a:cs typeface="微软雅黑" panose="020B0503020204020204" charset="-122"/>
              <a:sym typeface="+mn-ea"/>
            </a:endParaRPr>
          </a:p>
        </p:txBody>
      </p:sp>
      <p:sp>
        <p:nvSpPr>
          <p:cNvPr id="51" name="下箭头 50"/>
          <p:cNvSpPr/>
          <p:nvPr/>
        </p:nvSpPr>
        <p:spPr>
          <a:xfrm>
            <a:off x="5298093" y="6152508"/>
            <a:ext cx="94472" cy="618434"/>
          </a:xfrm>
          <a:prstGeom prst="down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2250">
              <a:latin typeface="微软雅黑" panose="020B0503020204020204" charset="-122"/>
              <a:ea typeface="微软雅黑" panose="020B0503020204020204" charset="-122"/>
            </a:endParaRPr>
          </a:p>
        </p:txBody>
      </p:sp>
      <p:sp>
        <p:nvSpPr>
          <p:cNvPr id="52" name="文本框 51"/>
          <p:cNvSpPr txBox="1"/>
          <p:nvPr/>
        </p:nvSpPr>
        <p:spPr>
          <a:xfrm>
            <a:off x="5440045" y="6217285"/>
            <a:ext cx="1313180" cy="530860"/>
          </a:xfrm>
          <a:prstGeom prst="rect">
            <a:avLst/>
          </a:prstGeom>
          <a:noFill/>
        </p:spPr>
        <p:txBody>
          <a:bodyPr wrap="square" rtlCol="0" anchor="t">
            <a:noAutofit/>
          </a:bodyPr>
          <a:lstStyle/>
          <a:p>
            <a:r>
              <a:rPr lang="en-US" altLang="zh-CN" sz="1500">
                <a:latin typeface="微软雅黑" panose="020B0503020204020204" charset="-122"/>
                <a:ea typeface="微软雅黑" panose="020B0503020204020204" charset="-122"/>
                <a:sym typeface="+mn-ea"/>
              </a:rPr>
              <a:t>Outbound</a:t>
            </a:r>
          </a:p>
        </p:txBody>
      </p:sp>
      <p:sp>
        <p:nvSpPr>
          <p:cNvPr id="53" name="上箭头 52"/>
          <p:cNvSpPr/>
          <p:nvPr/>
        </p:nvSpPr>
        <p:spPr>
          <a:xfrm>
            <a:off x="7994117" y="6207286"/>
            <a:ext cx="94472" cy="485856"/>
          </a:xfrm>
          <a:prstGeom prst="up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2250">
              <a:latin typeface="微软雅黑" panose="020B0503020204020204" charset="-122"/>
              <a:ea typeface="微软雅黑" panose="020B0503020204020204" charset="-122"/>
            </a:endParaRPr>
          </a:p>
        </p:txBody>
      </p:sp>
      <p:sp>
        <p:nvSpPr>
          <p:cNvPr id="54" name="文本框 53"/>
          <p:cNvSpPr txBox="1"/>
          <p:nvPr/>
        </p:nvSpPr>
        <p:spPr>
          <a:xfrm>
            <a:off x="8188960" y="6229350"/>
            <a:ext cx="1021080" cy="321945"/>
          </a:xfrm>
          <a:prstGeom prst="rect">
            <a:avLst/>
          </a:prstGeom>
          <a:noFill/>
        </p:spPr>
        <p:txBody>
          <a:bodyPr wrap="square" rtlCol="0" anchor="t">
            <a:spAutoFit/>
          </a:bodyPr>
          <a:lstStyle/>
          <a:p>
            <a:r>
              <a:rPr lang="en-US" altLang="zh-CN" sz="1500">
                <a:latin typeface="微软雅黑" panose="020B0503020204020204" charset="-122"/>
                <a:ea typeface="微软雅黑" panose="020B0503020204020204" charset="-122"/>
                <a:sym typeface="+mn-ea"/>
              </a:rPr>
              <a:t>Inbound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 0"/>
          <p:cNvSpPr txBox="1"/>
          <p:nvPr/>
        </p:nvSpPr>
        <p:spPr>
          <a:xfrm>
            <a:off x="1411605" y="466090"/>
            <a:ext cx="13027025" cy="850900"/>
          </a:xfrm>
          <a:prstGeom prst="rect">
            <a:avLst/>
          </a:prstGeom>
          <a:solidFill>
            <a:srgbClr val="FFFFFF">
              <a:alpha val="0"/>
            </a:srgbClr>
          </a:solidFill>
        </p:spPr>
        <p:txBody>
          <a:bodyPr wrap="square" lIns="0" tIns="0" rIns="0" bIns="0" rtlCol="0" anchor="ctr"/>
          <a:lstStyle/>
          <a:p>
            <a:pPr algn="l">
              <a:lnSpc>
                <a:spcPct val="125000"/>
              </a:lnSpc>
            </a:pPr>
            <a:r>
              <a:rPr lang="en-US" altLang="zh-CN" sz="2800" b="1" dirty="0">
                <a:solidFill>
                  <a:schemeClr val="tx2">
                    <a:lumMod val="50000"/>
                  </a:schemeClr>
                </a:solidFill>
                <a:latin typeface="微软雅黑" panose="020B0503020204020204" charset="-122"/>
                <a:ea typeface="微软雅黑" panose="020B0503020204020204" charset="-122"/>
                <a:cs typeface="Source Han Sans CN Regular" panose="020B0500000000000000" pitchFamily="34" charset="-120"/>
              </a:rPr>
              <a:t>Custody Platform Portal</a:t>
            </a:r>
          </a:p>
        </p:txBody>
      </p:sp>
      <p:sp>
        <p:nvSpPr>
          <p:cNvPr id="3" name="Text 1"/>
          <p:cNvSpPr txBox="1"/>
          <p:nvPr/>
        </p:nvSpPr>
        <p:spPr>
          <a:xfrm>
            <a:off x="1389888" y="2935224"/>
            <a:ext cx="3766006" cy="347472"/>
          </a:xfrm>
          <a:prstGeom prst="rect">
            <a:avLst/>
          </a:prstGeom>
          <a:solidFill>
            <a:srgbClr val="FFFFFF">
              <a:alpha val="0"/>
            </a:srgbClr>
          </a:solidFill>
        </p:spPr>
        <p:txBody>
          <a:bodyPr wrap="square" lIns="0" tIns="0" rIns="0" bIns="0" rtlCol="0" anchor="t"/>
          <a:lstStyle/>
          <a:p>
            <a:pPr algn="l">
              <a:lnSpc>
                <a:spcPct val="125000"/>
              </a:lnSpc>
            </a:pPr>
            <a:r>
              <a:rPr lang="en-US" altLang="zh-CN" sz="1600" dirty="0">
                <a:solidFill>
                  <a:srgbClr val="031739"/>
                </a:solidFill>
                <a:latin typeface="微软雅黑" panose="020B0503020204020204" charset="-122"/>
                <a:ea typeface="微软雅黑" panose="020B0503020204020204" charset="-122"/>
                <a:cs typeface="Source Han Sans CN Regular" panose="020B0500000000000000" pitchFamily="34" charset="-120"/>
              </a:rPr>
              <a:t>Operations and management portal for partners.</a:t>
            </a:r>
          </a:p>
        </p:txBody>
      </p:sp>
      <p:sp>
        <p:nvSpPr>
          <p:cNvPr id="4" name="Text 2"/>
          <p:cNvSpPr txBox="1"/>
          <p:nvPr/>
        </p:nvSpPr>
        <p:spPr>
          <a:xfrm>
            <a:off x="1389888" y="2487168"/>
            <a:ext cx="3337560" cy="420624"/>
          </a:xfrm>
          <a:prstGeom prst="rect">
            <a:avLst/>
          </a:prstGeom>
          <a:solidFill>
            <a:srgbClr val="FFFFFF">
              <a:alpha val="0"/>
            </a:srgbClr>
          </a:solidFill>
        </p:spPr>
        <p:txBody>
          <a:bodyPr wrap="square" lIns="0" tIns="0" rIns="0" bIns="0" rtlCol="0" anchor="t"/>
          <a:lstStyle/>
          <a:p>
            <a:pPr algn="l">
              <a:lnSpc>
                <a:spcPct val="125000"/>
              </a:lnSpc>
            </a:pPr>
            <a:r>
              <a:rPr lang="en-US" altLang="zh-CN" b="1" dirty="0">
                <a:solidFill>
                  <a:schemeClr val="accent1">
                    <a:lumMod val="75000"/>
                  </a:schemeClr>
                </a:solidFill>
                <a:latin typeface="微软雅黑" panose="020B0503020204020204" charset="-122"/>
                <a:ea typeface="微软雅黑" panose="020B0503020204020204" charset="-122"/>
                <a:cs typeface="Source Han Sans CN Regular" panose="020B0500000000000000" pitchFamily="34" charset="-120"/>
              </a:rPr>
              <a:t>Positioning</a:t>
            </a:r>
          </a:p>
        </p:txBody>
      </p:sp>
      <p:sp>
        <p:nvSpPr>
          <p:cNvPr id="5" name="Text 3"/>
          <p:cNvSpPr txBox="1"/>
          <p:nvPr/>
        </p:nvSpPr>
        <p:spPr>
          <a:xfrm>
            <a:off x="1389888" y="3904488"/>
            <a:ext cx="3337560" cy="420624"/>
          </a:xfrm>
          <a:prstGeom prst="rect">
            <a:avLst/>
          </a:prstGeom>
          <a:solidFill>
            <a:srgbClr val="FFFFFF">
              <a:alpha val="0"/>
            </a:srgbClr>
          </a:solidFill>
        </p:spPr>
        <p:txBody>
          <a:bodyPr wrap="square" lIns="0" tIns="0" rIns="0" bIns="0" rtlCol="0" anchor="t"/>
          <a:lstStyle/>
          <a:p>
            <a:pPr algn="l">
              <a:lnSpc>
                <a:spcPct val="125000"/>
              </a:lnSpc>
            </a:pPr>
            <a:r>
              <a:rPr lang="en-US" altLang="zh-CN" b="1" dirty="0">
                <a:solidFill>
                  <a:schemeClr val="accent1">
                    <a:lumMod val="75000"/>
                  </a:schemeClr>
                </a:solidFill>
                <a:latin typeface="微软雅黑" panose="020B0503020204020204" charset="-122"/>
                <a:ea typeface="微软雅黑" panose="020B0503020204020204" charset="-122"/>
                <a:cs typeface="Source Han Sans CN Regular" panose="020B0500000000000000" pitchFamily="34" charset="-120"/>
              </a:rPr>
              <a:t>Core Functions</a:t>
            </a:r>
          </a:p>
        </p:txBody>
      </p:sp>
      <p:sp>
        <p:nvSpPr>
          <p:cNvPr id="6" name="Text 4"/>
          <p:cNvSpPr txBox="1"/>
          <p:nvPr/>
        </p:nvSpPr>
        <p:spPr>
          <a:xfrm>
            <a:off x="1389888" y="4434840"/>
            <a:ext cx="4151596" cy="1490472"/>
          </a:xfrm>
          <a:prstGeom prst="rect">
            <a:avLst/>
          </a:prstGeom>
          <a:solidFill>
            <a:srgbClr val="FFFFFF">
              <a:alpha val="0"/>
            </a:srgbClr>
          </a:solidFill>
        </p:spPr>
        <p:txBody>
          <a:bodyPr wrap="square" lIns="0" tIns="0" rIns="0" bIns="0" rtlCol="0" anchor="t"/>
          <a:lstStyle/>
          <a:p>
            <a:pPr marL="285750" indent="-285750" algn="l">
              <a:lnSpc>
                <a:spcPct val="125000"/>
              </a:lnSpc>
              <a:buSzPct val="100000"/>
              <a:buFont typeface="Arial" panose="020B0604020202020204" pitchFamily="34" charset="0"/>
              <a:buChar char="•"/>
            </a:pPr>
            <a:r>
              <a:rPr lang="en-US" altLang="zh-CN" sz="1600" dirty="0">
                <a:latin typeface="微软雅黑" panose="020B0503020204020204" charset="-122"/>
                <a:ea typeface="微软雅黑" panose="020B0503020204020204" charset="-122"/>
              </a:rPr>
              <a:t>Customer zone management</a:t>
            </a:r>
          </a:p>
          <a:p>
            <a:pPr marL="285750" indent="-285750" algn="l">
              <a:lnSpc>
                <a:spcPct val="125000"/>
              </a:lnSpc>
              <a:buSzPct val="100000"/>
              <a:buFont typeface="Arial" panose="020B0604020202020204" pitchFamily="34" charset="0"/>
              <a:buChar char="•"/>
            </a:pPr>
            <a:r>
              <a:rPr lang="en-US" altLang="zh-CN" sz="1600" dirty="0">
                <a:latin typeface="微软雅黑" panose="020B0503020204020204" charset="-122"/>
                <a:ea typeface="微软雅黑" panose="020B0503020204020204" charset="-122"/>
              </a:rPr>
              <a:t>Crypto asset dashboard (asset inquiry);</a:t>
            </a:r>
          </a:p>
          <a:p>
            <a:pPr marL="285750" indent="-285750" algn="l">
              <a:lnSpc>
                <a:spcPct val="125000"/>
              </a:lnSpc>
              <a:buSzPct val="100000"/>
              <a:buFont typeface="Arial" panose="020B0604020202020204" pitchFamily="34" charset="0"/>
              <a:buChar char="•"/>
            </a:pPr>
            <a:r>
              <a:rPr lang="en-US" altLang="zh-CN" sz="1600" dirty="0">
                <a:latin typeface="微软雅黑" panose="020B0503020204020204" charset="-122"/>
                <a:ea typeface="微软雅黑" panose="020B0503020204020204" charset="-122"/>
              </a:rPr>
              <a:t>Customer transaction inquiry</a:t>
            </a:r>
          </a:p>
          <a:p>
            <a:pPr marL="285750" indent="-285750" algn="l">
              <a:lnSpc>
                <a:spcPct val="125000"/>
              </a:lnSpc>
              <a:buSzPct val="100000"/>
              <a:buFont typeface="Arial" panose="020B0604020202020204" pitchFamily="34" charset="0"/>
              <a:buChar char="•"/>
            </a:pPr>
            <a:r>
              <a:rPr lang="en-US" altLang="zh-CN" sz="1600" dirty="0">
                <a:latin typeface="微软雅黑" panose="020B0503020204020204" charset="-122"/>
                <a:ea typeface="微软雅黑" panose="020B0503020204020204" charset="-122"/>
              </a:rPr>
              <a:t>System management and monitoring.</a:t>
            </a:r>
          </a:p>
        </p:txBody>
      </p:sp>
      <p:pic>
        <p:nvPicPr>
          <p:cNvPr id="7"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7240" y="457200"/>
            <a:ext cx="612648" cy="859536"/>
          </a:xfrm>
          <a:prstGeom prst="rect">
            <a:avLst/>
          </a:prstGeom>
        </p:spPr>
      </p:pic>
      <p:pic>
        <p:nvPicPr>
          <p:cNvPr id="18" name="Image 1"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86968" y="2551176"/>
            <a:ext cx="402336" cy="402336"/>
          </a:xfrm>
          <a:prstGeom prst="rect">
            <a:avLst/>
          </a:prstGeom>
        </p:spPr>
      </p:pic>
      <p:pic>
        <p:nvPicPr>
          <p:cNvPr id="19" name="Image 3"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86968" y="3922141"/>
            <a:ext cx="402336" cy="402336"/>
          </a:xfrm>
          <a:prstGeom prst="rect">
            <a:avLst/>
          </a:prstGeom>
        </p:spPr>
      </p:pic>
      <p:pic>
        <p:nvPicPr>
          <p:cNvPr id="10" name="图片 9">
            <a:extLst>
              <a:ext uri="{FF2B5EF4-FFF2-40B4-BE49-F238E27FC236}">
                <a16:creationId xmlns:a16="http://schemas.microsoft.com/office/drawing/2014/main" id="{EE578366-EB76-3746-C794-011FFDF73C9E}"/>
              </a:ext>
            </a:extLst>
          </p:cNvPr>
          <p:cNvPicPr>
            <a:picLocks noChangeAspect="1"/>
          </p:cNvPicPr>
          <p:nvPr/>
        </p:nvPicPr>
        <p:blipFill>
          <a:blip r:embed="rId9"/>
          <a:stretch>
            <a:fillRect/>
          </a:stretch>
        </p:blipFill>
        <p:spPr>
          <a:xfrm>
            <a:off x="6191250" y="767715"/>
            <a:ext cx="7206615" cy="3623310"/>
          </a:xfrm>
          <a:prstGeom prst="rect">
            <a:avLst/>
          </a:prstGeom>
        </p:spPr>
      </p:pic>
      <p:pic>
        <p:nvPicPr>
          <p:cNvPr id="11" name="图片 10">
            <a:extLst>
              <a:ext uri="{FF2B5EF4-FFF2-40B4-BE49-F238E27FC236}">
                <a16:creationId xmlns:a16="http://schemas.microsoft.com/office/drawing/2014/main" id="{1EE9DE73-BBA4-881B-A661-99CA643461F1}"/>
              </a:ext>
            </a:extLst>
          </p:cNvPr>
          <p:cNvPicPr>
            <a:picLocks noChangeAspect="1"/>
          </p:cNvPicPr>
          <p:nvPr/>
        </p:nvPicPr>
        <p:blipFill>
          <a:blip r:embed="rId10"/>
          <a:stretch>
            <a:fillRect/>
          </a:stretch>
        </p:blipFill>
        <p:spPr>
          <a:xfrm>
            <a:off x="7463155" y="3904615"/>
            <a:ext cx="5698490" cy="4419600"/>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DIAGRAM_VIRTUALLY_FRAME" val="{&quot;height&quot;:246.95,&quot;left&quot;:114.47999999999999,&quot;top&quot;:144,&quot;width&quot;:747.3599999999999}"/>
</p:tagLst>
</file>

<file path=ppt/tags/tag10.xml><?xml version="1.0" encoding="utf-8"?>
<p:tagLst xmlns:a="http://schemas.openxmlformats.org/drawingml/2006/main" xmlns:r="http://schemas.openxmlformats.org/officeDocument/2006/relationships" xmlns:p="http://schemas.openxmlformats.org/presentationml/2006/main">
  <p:tag name="KSO_WM_DIAGRAM_VIRTUALLY_FRAME" val="{&quot;height&quot;:457.2,&quot;left&quot;:99.36,&quot;top&quot;:149.76,&quot;width&quot;:1007.28}"/>
</p:tagLst>
</file>

<file path=ppt/tags/tag11.xml><?xml version="1.0" encoding="utf-8"?>
<p:tagLst xmlns:a="http://schemas.openxmlformats.org/drawingml/2006/main" xmlns:r="http://schemas.openxmlformats.org/officeDocument/2006/relationships" xmlns:p="http://schemas.openxmlformats.org/presentationml/2006/main">
  <p:tag name="KSO_WM_DIAGRAM_VIRTUALLY_FRAME" val="{&quot;height&quot;:457.2,&quot;left&quot;:99.36,&quot;top&quot;:149.76,&quot;width&quot;:1007.28}"/>
</p:tagLst>
</file>

<file path=ppt/tags/tag12.xml><?xml version="1.0" encoding="utf-8"?>
<p:tagLst xmlns:a="http://schemas.openxmlformats.org/drawingml/2006/main" xmlns:r="http://schemas.openxmlformats.org/officeDocument/2006/relationships" xmlns:p="http://schemas.openxmlformats.org/presentationml/2006/main">
  <p:tag name="KSO_WM_DIAGRAM_VIRTUALLY_FRAME" val="{&quot;height&quot;:457.2,&quot;left&quot;:99.36,&quot;top&quot;:149.76,&quot;width&quot;:1007.28}"/>
</p:tagLst>
</file>

<file path=ppt/tags/tag13.xml><?xml version="1.0" encoding="utf-8"?>
<p:tagLst xmlns:a="http://schemas.openxmlformats.org/drawingml/2006/main" xmlns:r="http://schemas.openxmlformats.org/officeDocument/2006/relationships" xmlns:p="http://schemas.openxmlformats.org/presentationml/2006/main">
  <p:tag name="KSO_WM_DIAGRAM_VIRTUALLY_FRAME" val="{&quot;height&quot;:457.2,&quot;left&quot;:99.36,&quot;top&quot;:149.76,&quot;width&quot;:1007.28}"/>
</p:tagLst>
</file>

<file path=ppt/tags/tag14.xml><?xml version="1.0" encoding="utf-8"?>
<p:tagLst xmlns:a="http://schemas.openxmlformats.org/drawingml/2006/main" xmlns:r="http://schemas.openxmlformats.org/officeDocument/2006/relationships" xmlns:p="http://schemas.openxmlformats.org/presentationml/2006/main">
  <p:tag name="KSO_WM_DIAGRAM_VIRTUALLY_FRAME" val="{&quot;height&quot;:457.2,&quot;left&quot;:99.36,&quot;top&quot;:149.76,&quot;width&quot;:1007.28}"/>
</p:tagLst>
</file>

<file path=ppt/tags/tag15.xml><?xml version="1.0" encoding="utf-8"?>
<p:tagLst xmlns:a="http://schemas.openxmlformats.org/drawingml/2006/main" xmlns:r="http://schemas.openxmlformats.org/officeDocument/2006/relationships" xmlns:p="http://schemas.openxmlformats.org/presentationml/2006/main">
  <p:tag name="KSO_WM_DIAGRAM_VIRTUALLY_FRAME" val="{&quot;height&quot;:457.2,&quot;left&quot;:99.36,&quot;top&quot;:149.76,&quot;width&quot;:1007.28}"/>
</p:tagLst>
</file>

<file path=ppt/tags/tag16.xml><?xml version="1.0" encoding="utf-8"?>
<p:tagLst xmlns:a="http://schemas.openxmlformats.org/drawingml/2006/main" xmlns:r="http://schemas.openxmlformats.org/officeDocument/2006/relationships" xmlns:p="http://schemas.openxmlformats.org/presentationml/2006/main">
  <p:tag name="KSO_WM_DIAGRAM_VIRTUALLY_FRAME" val="{&quot;height&quot;:457.2,&quot;left&quot;:99.36,&quot;top&quot;:149.76,&quot;width&quot;:1007.28}"/>
</p:tagLst>
</file>

<file path=ppt/tags/tag17.xml><?xml version="1.0" encoding="utf-8"?>
<p:tagLst xmlns:a="http://schemas.openxmlformats.org/drawingml/2006/main" xmlns:r="http://schemas.openxmlformats.org/officeDocument/2006/relationships" xmlns:p="http://schemas.openxmlformats.org/presentationml/2006/main">
  <p:tag name="KSO_WM_DIAGRAM_VIRTUALLY_FRAME" val="{&quot;height&quot;:457.2,&quot;left&quot;:99.36,&quot;top&quot;:149.76,&quot;width&quot;:1007.28}"/>
</p:tagLst>
</file>

<file path=ppt/tags/tag18.xml><?xml version="1.0" encoding="utf-8"?>
<p:tagLst xmlns:a="http://schemas.openxmlformats.org/drawingml/2006/main" xmlns:r="http://schemas.openxmlformats.org/officeDocument/2006/relationships" xmlns:p="http://schemas.openxmlformats.org/presentationml/2006/main">
  <p:tag name="KSO_WM_DIAGRAM_VIRTUALLY_FRAME" val="{&quot;height&quot;:457.2,&quot;left&quot;:99.36,&quot;top&quot;:149.76,&quot;width&quot;:1007.28}"/>
</p:tagLst>
</file>

<file path=ppt/tags/tag19.xml><?xml version="1.0" encoding="utf-8"?>
<p:tagLst xmlns:a="http://schemas.openxmlformats.org/drawingml/2006/main" xmlns:r="http://schemas.openxmlformats.org/officeDocument/2006/relationships" xmlns:p="http://schemas.openxmlformats.org/presentationml/2006/main">
  <p:tag name="KSO_WM_DIAGRAM_VIRTUALLY_FRAME" val="{&quot;height&quot;:457.2,&quot;left&quot;:99.36,&quot;top&quot;:149.76,&quot;width&quot;:1007.28}"/>
</p:tagLst>
</file>

<file path=ppt/tags/tag2.xml><?xml version="1.0" encoding="utf-8"?>
<p:tagLst xmlns:a="http://schemas.openxmlformats.org/drawingml/2006/main" xmlns:r="http://schemas.openxmlformats.org/officeDocument/2006/relationships" xmlns:p="http://schemas.openxmlformats.org/presentationml/2006/main">
  <p:tag name="KSO_WM_DIAGRAM_VIRTUALLY_FRAME" val="{&quot;height&quot;:246.95,&quot;left&quot;:114.47999999999999,&quot;top&quot;:144,&quot;width&quot;:747.3599999999999}"/>
</p:tagLst>
</file>

<file path=ppt/tags/tag20.xml><?xml version="1.0" encoding="utf-8"?>
<p:tagLst xmlns:a="http://schemas.openxmlformats.org/drawingml/2006/main" xmlns:r="http://schemas.openxmlformats.org/officeDocument/2006/relationships" xmlns:p="http://schemas.openxmlformats.org/presentationml/2006/main">
  <p:tag name="KSO_WM_DIAGRAM_VIRTUALLY_FRAME" val="{&quot;height&quot;:457.2,&quot;left&quot;:99.36,&quot;top&quot;:149.76,&quot;width&quot;:1007.28}"/>
</p:tagLst>
</file>

<file path=ppt/tags/tag21.xml><?xml version="1.0" encoding="utf-8"?>
<p:tagLst xmlns:a="http://schemas.openxmlformats.org/drawingml/2006/main" xmlns:r="http://schemas.openxmlformats.org/officeDocument/2006/relationships" xmlns:p="http://schemas.openxmlformats.org/presentationml/2006/main">
  <p:tag name="KSO_WM_DIAGRAM_VIRTUALLY_FRAME" val="{&quot;height&quot;:351.36,&quot;left&quot;:114.47999999999999,&quot;top&quot;:249.84,&quot;width&quot;:747.3599999999999}"/>
</p:tagLst>
</file>

<file path=ppt/tags/tag22.xml><?xml version="1.0" encoding="utf-8"?>
<p:tagLst xmlns:a="http://schemas.openxmlformats.org/drawingml/2006/main" xmlns:r="http://schemas.openxmlformats.org/officeDocument/2006/relationships" xmlns:p="http://schemas.openxmlformats.org/presentationml/2006/main">
  <p:tag name="KSO_WM_DIAGRAM_VIRTUALLY_FRAME" val="{&quot;height&quot;:351.36,&quot;left&quot;:114.47999999999999,&quot;top&quot;:249.84,&quot;width&quot;:747.3599999999999}"/>
</p:tagLst>
</file>

<file path=ppt/tags/tag23.xml><?xml version="1.0" encoding="utf-8"?>
<p:tagLst xmlns:a="http://schemas.openxmlformats.org/drawingml/2006/main" xmlns:r="http://schemas.openxmlformats.org/officeDocument/2006/relationships" xmlns:p="http://schemas.openxmlformats.org/presentationml/2006/main">
  <p:tag name="KSO_WM_DIAGRAM_VIRTUALLY_FRAME" val="{&quot;height&quot;:351.36,&quot;left&quot;:114.47999999999999,&quot;top&quot;:249.84,&quot;width&quot;:747.3599999999999}"/>
</p:tagLst>
</file>

<file path=ppt/tags/tag24.xml><?xml version="1.0" encoding="utf-8"?>
<p:tagLst xmlns:a="http://schemas.openxmlformats.org/drawingml/2006/main" xmlns:r="http://schemas.openxmlformats.org/officeDocument/2006/relationships" xmlns:p="http://schemas.openxmlformats.org/presentationml/2006/main">
  <p:tag name="KSO_WM_DIAGRAM_VIRTUALLY_FRAME" val="{&quot;height&quot;:351.36,&quot;left&quot;:114.47999999999999,&quot;top&quot;:249.84,&quot;width&quot;:747.3599999999999}"/>
</p:tagLst>
</file>

<file path=ppt/tags/tag25.xml><?xml version="1.0" encoding="utf-8"?>
<p:tagLst xmlns:a="http://schemas.openxmlformats.org/drawingml/2006/main" xmlns:r="http://schemas.openxmlformats.org/officeDocument/2006/relationships" xmlns:p="http://schemas.openxmlformats.org/presentationml/2006/main">
  <p:tag name="KSO_WM_DIAGRAM_VIRTUALLY_FRAME" val="{&quot;height&quot;:351.36,&quot;left&quot;:114.47999999999999,&quot;top&quot;:249.84,&quot;width&quot;:747.3599999999999}"/>
</p:tagLst>
</file>

<file path=ppt/tags/tag26.xml><?xml version="1.0" encoding="utf-8"?>
<p:tagLst xmlns:a="http://schemas.openxmlformats.org/drawingml/2006/main" xmlns:r="http://schemas.openxmlformats.org/officeDocument/2006/relationships" xmlns:p="http://schemas.openxmlformats.org/presentationml/2006/main">
  <p:tag name="KSO_WM_DIAGRAM_VIRTUALLY_FRAME" val="{&quot;height&quot;:351.36,&quot;left&quot;:114.47999999999999,&quot;top&quot;:249.84,&quot;width&quot;:747.3599999999999}"/>
</p:tagLst>
</file>

<file path=ppt/tags/tag27.xml><?xml version="1.0" encoding="utf-8"?>
<p:tagLst xmlns:a="http://schemas.openxmlformats.org/drawingml/2006/main" xmlns:r="http://schemas.openxmlformats.org/officeDocument/2006/relationships" xmlns:p="http://schemas.openxmlformats.org/presentationml/2006/main">
  <p:tag name="KSO_WM_DIAGRAM_VIRTUALLY_FRAME" val="{&quot;height&quot;:351.36,&quot;left&quot;:114.47999999999999,&quot;top&quot;:249.84,&quot;width&quot;:747.3599999999999}"/>
</p:tagLst>
</file>

<file path=ppt/tags/tag28.xml><?xml version="1.0" encoding="utf-8"?>
<p:tagLst xmlns:a="http://schemas.openxmlformats.org/drawingml/2006/main" xmlns:r="http://schemas.openxmlformats.org/officeDocument/2006/relationships" xmlns:p="http://schemas.openxmlformats.org/presentationml/2006/main">
  <p:tag name="KSO_WM_DIAGRAM_VIRTUALLY_FRAME" val="{&quot;height&quot;:351.36,&quot;left&quot;:114.47999999999999,&quot;top&quot;:249.84,&quot;width&quot;:747.3599999999999}"/>
</p:tagLst>
</file>

<file path=ppt/tags/tag29.xml><?xml version="1.0" encoding="utf-8"?>
<p:tagLst xmlns:a="http://schemas.openxmlformats.org/drawingml/2006/main" xmlns:r="http://schemas.openxmlformats.org/officeDocument/2006/relationships" xmlns:p="http://schemas.openxmlformats.org/presentationml/2006/main">
  <p:tag name="KSO_WM_DIAGRAM_VIRTUALLY_FRAME" val="{&quot;height&quot;:351.36,&quot;left&quot;:114.47999999999999,&quot;top&quot;:249.84,&quot;width&quot;:747.3599999999999}"/>
</p:tagLst>
</file>

<file path=ppt/tags/tag3.xml><?xml version="1.0" encoding="utf-8"?>
<p:tagLst xmlns:a="http://schemas.openxmlformats.org/drawingml/2006/main" xmlns:r="http://schemas.openxmlformats.org/officeDocument/2006/relationships" xmlns:p="http://schemas.openxmlformats.org/presentationml/2006/main">
  <p:tag name="KSO_WM_DIAGRAM_VIRTUALLY_FRAME" val="{&quot;height&quot;:246.95,&quot;left&quot;:114.47999999999999,&quot;top&quot;:144,&quot;width&quot;:747.3599999999999}"/>
</p:tagLst>
</file>

<file path=ppt/tags/tag30.xml><?xml version="1.0" encoding="utf-8"?>
<p:tagLst xmlns:a="http://schemas.openxmlformats.org/drawingml/2006/main" xmlns:r="http://schemas.openxmlformats.org/officeDocument/2006/relationships" xmlns:p="http://schemas.openxmlformats.org/presentationml/2006/main">
  <p:tag name="KSO_WM_DIAGRAM_VIRTUALLY_FRAME" val="{&quot;height&quot;:351.36,&quot;left&quot;:114.47999999999999,&quot;top&quot;:249.84,&quot;width&quot;:747.3599999999999}"/>
</p:tagLst>
</file>

<file path=ppt/tags/tag31.xml><?xml version="1.0" encoding="utf-8"?>
<p:tagLst xmlns:a="http://schemas.openxmlformats.org/drawingml/2006/main" xmlns:r="http://schemas.openxmlformats.org/officeDocument/2006/relationships" xmlns:p="http://schemas.openxmlformats.org/presentationml/2006/main">
  <p:tag name="KSO_WM_DIAGRAM_VIRTUALLY_FRAME" val="{&quot;height&quot;:351.36,&quot;left&quot;:114.47999999999999,&quot;top&quot;:249.84,&quot;width&quot;:747.3599999999999}"/>
</p:tagLst>
</file>

<file path=ppt/tags/tag32.xml><?xml version="1.0" encoding="utf-8"?>
<p:tagLst xmlns:a="http://schemas.openxmlformats.org/drawingml/2006/main" xmlns:r="http://schemas.openxmlformats.org/officeDocument/2006/relationships" xmlns:p="http://schemas.openxmlformats.org/presentationml/2006/main">
  <p:tag name="KSO_WM_DIAGRAM_VIRTUALLY_FRAME" val="{&quot;height&quot;:351.36,&quot;left&quot;:114.47999999999999,&quot;top&quot;:249.84,&quot;width&quot;:747.3599999999999}"/>
</p:tagLst>
</file>

<file path=ppt/tags/tag33.xml><?xml version="1.0" encoding="utf-8"?>
<p:tagLst xmlns:a="http://schemas.openxmlformats.org/drawingml/2006/main" xmlns:r="http://schemas.openxmlformats.org/officeDocument/2006/relationships" xmlns:p="http://schemas.openxmlformats.org/presentationml/2006/main">
  <p:tag name="KSO_WM_DIAGRAM_VIRTUALLY_FRAME" val="{&quot;height&quot;:339.12000000000006,&quot;left&quot;:69.84,&quot;top&quot;:199.44,&quot;width&quot;:491.04000000000013}"/>
</p:tagLst>
</file>

<file path=ppt/tags/tag34.xml><?xml version="1.0" encoding="utf-8"?>
<p:tagLst xmlns:a="http://schemas.openxmlformats.org/drawingml/2006/main" xmlns:r="http://schemas.openxmlformats.org/officeDocument/2006/relationships" xmlns:p="http://schemas.openxmlformats.org/presentationml/2006/main">
  <p:tag name="KSO_WM_DIAGRAM_VIRTUALLY_FRAME" val="{&quot;height&quot;:339.12000000000006,&quot;left&quot;:69.84,&quot;top&quot;:199.44,&quot;width&quot;:491.04000000000013}"/>
</p:tagLst>
</file>

<file path=ppt/tags/tag35.xml><?xml version="1.0" encoding="utf-8"?>
<p:tagLst xmlns:a="http://schemas.openxmlformats.org/drawingml/2006/main" xmlns:r="http://schemas.openxmlformats.org/officeDocument/2006/relationships" xmlns:p="http://schemas.openxmlformats.org/presentationml/2006/main">
  <p:tag name="KSO_WM_DIAGRAM_VIRTUALLY_FRAME" val="{&quot;height&quot;:339.12000000000006,&quot;left&quot;:69.84,&quot;top&quot;:199.44,&quot;width&quot;:491.04000000000013}"/>
</p:tagLst>
</file>

<file path=ppt/tags/tag36.xml><?xml version="1.0" encoding="utf-8"?>
<p:tagLst xmlns:a="http://schemas.openxmlformats.org/drawingml/2006/main" xmlns:r="http://schemas.openxmlformats.org/officeDocument/2006/relationships" xmlns:p="http://schemas.openxmlformats.org/presentationml/2006/main">
  <p:tag name="KSO_WM_DIAGRAM_VIRTUALLY_FRAME" val="{&quot;height&quot;:339.12000000000006,&quot;left&quot;:69.84,&quot;top&quot;:199.44,&quot;width&quot;:491.04000000000013}"/>
</p:tagLst>
</file>

<file path=ppt/tags/tag37.xml><?xml version="1.0" encoding="utf-8"?>
<p:tagLst xmlns:a="http://schemas.openxmlformats.org/drawingml/2006/main" xmlns:r="http://schemas.openxmlformats.org/officeDocument/2006/relationships" xmlns:p="http://schemas.openxmlformats.org/presentationml/2006/main">
  <p:tag name="KSO_WM_DIAGRAM_VIRTUALLY_FRAME" val="{&quot;height&quot;:339.12000000000006,&quot;left&quot;:69.84,&quot;top&quot;:199.44,&quot;width&quot;:491.04000000000013}"/>
</p:tagLst>
</file>

<file path=ppt/tags/tag38.xml><?xml version="1.0" encoding="utf-8"?>
<p:tagLst xmlns:a="http://schemas.openxmlformats.org/drawingml/2006/main" xmlns:r="http://schemas.openxmlformats.org/officeDocument/2006/relationships" xmlns:p="http://schemas.openxmlformats.org/presentationml/2006/main">
  <p:tag name="KSO_WM_DIAGRAM_VIRTUALLY_FRAME" val="{&quot;height&quot;:339.12000000000006,&quot;left&quot;:69.84,&quot;top&quot;:199.44,&quot;width&quot;:491.04000000000013}"/>
</p:tagLst>
</file>

<file path=ppt/tags/tag39.xml><?xml version="1.0" encoding="utf-8"?>
<p:tagLst xmlns:a="http://schemas.openxmlformats.org/drawingml/2006/main" xmlns:r="http://schemas.openxmlformats.org/officeDocument/2006/relationships" xmlns:p="http://schemas.openxmlformats.org/presentationml/2006/main">
  <p:tag name="KSO_WM_DIAGRAM_VIRTUALLY_FRAME" val="{&quot;height&quot;:527.3199999999999,&quot;left&quot;:70.56,&quot;top&quot;:101.96000000000001,&quot;width&quot;:730.64}"/>
</p:tagLst>
</file>

<file path=ppt/tags/tag4.xml><?xml version="1.0" encoding="utf-8"?>
<p:tagLst xmlns:a="http://schemas.openxmlformats.org/drawingml/2006/main" xmlns:r="http://schemas.openxmlformats.org/officeDocument/2006/relationships" xmlns:p="http://schemas.openxmlformats.org/presentationml/2006/main">
  <p:tag name="KSO_WM_DIAGRAM_VIRTUALLY_FRAME" val="{&quot;height&quot;:246.95,&quot;left&quot;:114.47999999999999,&quot;top&quot;:144,&quot;width&quot;:747.3599999999999}"/>
</p:tagLst>
</file>

<file path=ppt/tags/tag40.xml><?xml version="1.0" encoding="utf-8"?>
<p:tagLst xmlns:a="http://schemas.openxmlformats.org/drawingml/2006/main" xmlns:r="http://schemas.openxmlformats.org/officeDocument/2006/relationships" xmlns:p="http://schemas.openxmlformats.org/presentationml/2006/main">
  <p:tag name="KSO_WM_DIAGRAM_VIRTUALLY_FRAME" val="{&quot;height&quot;:527.3199999999999,&quot;left&quot;:70.56,&quot;top&quot;:101.96000000000001,&quot;width&quot;:730.64}"/>
</p:tagLst>
</file>

<file path=ppt/tags/tag41.xml><?xml version="1.0" encoding="utf-8"?>
<p:tagLst xmlns:a="http://schemas.openxmlformats.org/drawingml/2006/main" xmlns:r="http://schemas.openxmlformats.org/officeDocument/2006/relationships" xmlns:p="http://schemas.openxmlformats.org/presentationml/2006/main">
  <p:tag name="KSO_WM_DIAGRAM_VIRTUALLY_FRAME" val="{&quot;height&quot;:527.3199999999999,&quot;left&quot;:70.56,&quot;top&quot;:101.96000000000001,&quot;width&quot;:730.64}"/>
</p:tagLst>
</file>

<file path=ppt/tags/tag42.xml><?xml version="1.0" encoding="utf-8"?>
<p:tagLst xmlns:a="http://schemas.openxmlformats.org/drawingml/2006/main" xmlns:r="http://schemas.openxmlformats.org/officeDocument/2006/relationships" xmlns:p="http://schemas.openxmlformats.org/presentationml/2006/main">
  <p:tag name="KSO_WM_DIAGRAM_VIRTUALLY_FRAME" val="{&quot;height&quot;:527.3199999999999,&quot;left&quot;:70.56,&quot;top&quot;:101.96000000000001,&quot;width&quot;:730.64}"/>
</p:tagLst>
</file>

<file path=ppt/tags/tag43.xml><?xml version="1.0" encoding="utf-8"?>
<p:tagLst xmlns:a="http://schemas.openxmlformats.org/drawingml/2006/main" xmlns:r="http://schemas.openxmlformats.org/officeDocument/2006/relationships" xmlns:p="http://schemas.openxmlformats.org/presentationml/2006/main">
  <p:tag name="KSO_WM_DIAGRAM_VIRTUALLY_FRAME" val="{&quot;height&quot;:527.3199999999999,&quot;left&quot;:70.56,&quot;top&quot;:101.96000000000001,&quot;width&quot;:730.64}"/>
</p:tagLst>
</file>

<file path=ppt/tags/tag44.xml><?xml version="1.0" encoding="utf-8"?>
<p:tagLst xmlns:a="http://schemas.openxmlformats.org/drawingml/2006/main" xmlns:r="http://schemas.openxmlformats.org/officeDocument/2006/relationships" xmlns:p="http://schemas.openxmlformats.org/presentationml/2006/main">
  <p:tag name="KSO_WM_DIAGRAM_VIRTUALLY_FRAME" val="{&quot;height&quot;:527.3199999999999,&quot;left&quot;:70.56,&quot;top&quot;:101.96000000000001,&quot;width&quot;:730.64}"/>
</p:tagLst>
</file>

<file path=ppt/tags/tag45.xml><?xml version="1.0" encoding="utf-8"?>
<p:tagLst xmlns:a="http://schemas.openxmlformats.org/drawingml/2006/main" xmlns:r="http://schemas.openxmlformats.org/officeDocument/2006/relationships" xmlns:p="http://schemas.openxmlformats.org/presentationml/2006/main">
  <p:tag name="KSO_WM_DIAGRAM_VIRTUALLY_FRAME" val="{&quot;height&quot;:527.3199999999999,&quot;left&quot;:70.56,&quot;top&quot;:101.96000000000001,&quot;width&quot;:730.64}"/>
</p:tagLst>
</file>

<file path=ppt/tags/tag46.xml><?xml version="1.0" encoding="utf-8"?>
<p:tagLst xmlns:a="http://schemas.openxmlformats.org/drawingml/2006/main" xmlns:r="http://schemas.openxmlformats.org/officeDocument/2006/relationships" xmlns:p="http://schemas.openxmlformats.org/presentationml/2006/main">
  <p:tag name="KSO_WM_DIAGRAM_VIRTUALLY_FRAME" val="{&quot;height&quot;:527.3199999999999,&quot;left&quot;:70.56,&quot;top&quot;:101.96000000000001,&quot;width&quot;:730.64}"/>
</p:tagLst>
</file>

<file path=ppt/tags/tag47.xml><?xml version="1.0" encoding="utf-8"?>
<p:tagLst xmlns:a="http://schemas.openxmlformats.org/drawingml/2006/main" xmlns:r="http://schemas.openxmlformats.org/officeDocument/2006/relationships" xmlns:p="http://schemas.openxmlformats.org/presentationml/2006/main">
  <p:tag name="KSO_WM_DIAGRAM_VIRTUALLY_FRAME" val="{&quot;height&quot;:527.3199999999999,&quot;left&quot;:70.56,&quot;top&quot;:101.96000000000001,&quot;width&quot;:730.64}"/>
</p:tagLst>
</file>

<file path=ppt/tags/tag48.xml><?xml version="1.0" encoding="utf-8"?>
<p:tagLst xmlns:a="http://schemas.openxmlformats.org/drawingml/2006/main" xmlns:r="http://schemas.openxmlformats.org/officeDocument/2006/relationships" xmlns:p="http://schemas.openxmlformats.org/presentationml/2006/main">
  <p:tag name="KSO_WM_DIAGRAM_VIRTUALLY_FRAME" val="{&quot;height&quot;:527.3199999999999,&quot;left&quot;:70.56,&quot;top&quot;:101.96000000000001,&quot;width&quot;:730.64}"/>
</p:tagLst>
</file>

<file path=ppt/tags/tag49.xml><?xml version="1.0" encoding="utf-8"?>
<p:tagLst xmlns:a="http://schemas.openxmlformats.org/drawingml/2006/main" xmlns:r="http://schemas.openxmlformats.org/officeDocument/2006/relationships" xmlns:p="http://schemas.openxmlformats.org/presentationml/2006/main">
  <p:tag name="KSO_WM_DIAGRAM_VIRTUALLY_FRAME" val="{&quot;height&quot;:527.3199999999999,&quot;left&quot;:70.56,&quot;top&quot;:101.96000000000001,&quot;width&quot;:730.64}"/>
</p:tagLst>
</file>

<file path=ppt/tags/tag5.xml><?xml version="1.0" encoding="utf-8"?>
<p:tagLst xmlns:a="http://schemas.openxmlformats.org/drawingml/2006/main" xmlns:r="http://schemas.openxmlformats.org/officeDocument/2006/relationships" xmlns:p="http://schemas.openxmlformats.org/presentationml/2006/main">
  <p:tag name="KSO_WM_DIAGRAM_VIRTUALLY_FRAME" val="{&quot;height&quot;:246.95,&quot;left&quot;:114.47999999999999,&quot;top&quot;:144,&quot;width&quot;:747.3599999999999}"/>
</p:tagLst>
</file>

<file path=ppt/tags/tag50.xml><?xml version="1.0" encoding="utf-8"?>
<p:tagLst xmlns:a="http://schemas.openxmlformats.org/drawingml/2006/main" xmlns:r="http://schemas.openxmlformats.org/officeDocument/2006/relationships" xmlns:p="http://schemas.openxmlformats.org/presentationml/2006/main">
  <p:tag name="KSO_WM_DIAGRAM_VIRTUALLY_FRAME" val="{&quot;height&quot;:527.3199999999999,&quot;left&quot;:70.56,&quot;top&quot;:101.96000000000001,&quot;width&quot;:730.64}"/>
</p:tagLst>
</file>

<file path=ppt/tags/tag51.xml><?xml version="1.0" encoding="utf-8"?>
<p:tagLst xmlns:a="http://schemas.openxmlformats.org/drawingml/2006/main" xmlns:r="http://schemas.openxmlformats.org/officeDocument/2006/relationships" xmlns:p="http://schemas.openxmlformats.org/presentationml/2006/main">
  <p:tag name="KSO_WM_DIAGRAM_VIRTUALLY_FRAME" val="{&quot;height&quot;:527.3199999999999,&quot;left&quot;:70.56,&quot;top&quot;:101.96000000000001,&quot;width&quot;:730.64}"/>
</p:tagLst>
</file>

<file path=ppt/tags/tag52.xml><?xml version="1.0" encoding="utf-8"?>
<p:tagLst xmlns:a="http://schemas.openxmlformats.org/drawingml/2006/main" xmlns:r="http://schemas.openxmlformats.org/officeDocument/2006/relationships" xmlns:p="http://schemas.openxmlformats.org/presentationml/2006/main">
  <p:tag name="KSO_WM_DIAGRAM_VIRTUALLY_FRAME" val="{&quot;height&quot;:527.3199999999999,&quot;left&quot;:70.56,&quot;top&quot;:101.96000000000001,&quot;width&quot;:730.64}"/>
</p:tagLst>
</file>

<file path=ppt/tags/tag53.xml><?xml version="1.0" encoding="utf-8"?>
<p:tagLst xmlns:a="http://schemas.openxmlformats.org/drawingml/2006/main" xmlns:r="http://schemas.openxmlformats.org/officeDocument/2006/relationships" xmlns:p="http://schemas.openxmlformats.org/presentationml/2006/main">
  <p:tag name="KSO_WM_DIAGRAM_VIRTUALLY_FRAME" val="{&quot;height&quot;:527.3199999999999,&quot;left&quot;:70.56,&quot;top&quot;:101.96000000000001,&quot;width&quot;:730.64}"/>
</p:tagLst>
</file>

<file path=ppt/tags/tag6.xml><?xml version="1.0" encoding="utf-8"?>
<p:tagLst xmlns:a="http://schemas.openxmlformats.org/drawingml/2006/main" xmlns:r="http://schemas.openxmlformats.org/officeDocument/2006/relationships" xmlns:p="http://schemas.openxmlformats.org/presentationml/2006/main">
  <p:tag name="KSO_WM_DIAGRAM_VIRTUALLY_FRAME" val="{&quot;height&quot;:246.95,&quot;left&quot;:114.47999999999999,&quot;top&quot;:144,&quot;width&quot;:747.3599999999999}"/>
</p:tagLst>
</file>

<file path=ppt/tags/tag7.xml><?xml version="1.0" encoding="utf-8"?>
<p:tagLst xmlns:a="http://schemas.openxmlformats.org/drawingml/2006/main" xmlns:r="http://schemas.openxmlformats.org/officeDocument/2006/relationships" xmlns:p="http://schemas.openxmlformats.org/presentationml/2006/main">
  <p:tag name="KSO_WM_DIAGRAM_VIRTUALLY_FRAME" val="{&quot;height&quot;:246.95,&quot;left&quot;:114.47999999999999,&quot;top&quot;:144,&quot;width&quot;:747.3599999999999}"/>
</p:tagLst>
</file>

<file path=ppt/tags/tag8.xml><?xml version="1.0" encoding="utf-8"?>
<p:tagLst xmlns:a="http://schemas.openxmlformats.org/drawingml/2006/main" xmlns:r="http://schemas.openxmlformats.org/officeDocument/2006/relationships" xmlns:p="http://schemas.openxmlformats.org/presentationml/2006/main">
  <p:tag name="KSO_WM_DIAGRAM_VIRTUALLY_FRAME" val="{&quot;height&quot;:246.95,&quot;left&quot;:114.47999999999999,&quot;top&quot;:144,&quot;width&quot;:747.3599999999999}"/>
</p:tagLst>
</file>

<file path=ppt/tags/tag9.xml><?xml version="1.0" encoding="utf-8"?>
<p:tagLst xmlns:a="http://schemas.openxmlformats.org/drawingml/2006/main" xmlns:r="http://schemas.openxmlformats.org/officeDocument/2006/relationships" xmlns:p="http://schemas.openxmlformats.org/presentationml/2006/main">
  <p:tag name="KSO_WM_DIAGRAM_VIRTUALLY_FRAME" val="{&quot;height&quot;:457.2,&quot;left&quot;:99.36,&quot;top&quot;:149.76,&quot;width&quot;:1007.28}"/>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TotalTime>
  <Words>1863</Words>
  <Application>Microsoft Office PowerPoint</Application>
  <PresentationFormat>自定义</PresentationFormat>
  <Paragraphs>225</Paragraphs>
  <Slides>23</Slides>
  <Notes>23</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23</vt:i4>
      </vt:variant>
    </vt:vector>
  </HeadingPairs>
  <TitlesOfParts>
    <vt:vector size="27" baseType="lpstr">
      <vt:lpstr>微软雅黑</vt:lpstr>
      <vt:lpstr>Arial</vt:lpstr>
      <vt:lpstr>Calibri</vt:lpstr>
      <vt:lpstr>1_Office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PPTGO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虚拟资产托管系统</dc:title>
  <dc:subject>虚拟资产托管系统</dc:subject>
  <dc:creator>微信用户5x2JeEvN</dc:creator>
  <cp:lastModifiedBy>WilliamThink</cp:lastModifiedBy>
  <cp:revision>40</cp:revision>
  <dcterms:created xsi:type="dcterms:W3CDTF">2025-10-25T10:26:00Z</dcterms:created>
  <dcterms:modified xsi:type="dcterms:W3CDTF">2025-10-28T06:00:51Z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A9AD00242BD84086903688BA37F30546_13</vt:lpwstr>
  </property>
  <property fmtid="{D5CDD505-2E9C-101B-9397-08002B2CF9AE}" pid="3" name="KSOProductBuildVer">
    <vt:lpwstr>2052-12.1.0.23125</vt:lpwstr>
  </property>
</Properties>
</file>