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5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2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0.svg" ContentType="image/svg+xml"/>
  <Override PartName="/ppt/media/image42.svg" ContentType="image/svg+xml"/>
  <Override PartName="/ppt/media/image43.svg" ContentType="image/svg+xml"/>
  <Override PartName="/ppt/media/image45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3.svg" ContentType="image/svg+xml"/>
  <Override PartName="/ppt/media/image54.svg" ContentType="image/svg+xml"/>
  <Override PartName="/ppt/media/image55.svg" ContentType="image/svg+xml"/>
  <Override PartName="/ppt/media/image56.svg" ContentType="image/svg+xml"/>
  <Override PartName="/ppt/media/image58.svg" ContentType="image/svg+xml"/>
  <Override PartName="/ppt/media/image59.svg" ContentType="image/svg+xml"/>
  <Override PartName="/ppt/media/image6.svg" ContentType="image/svg+xml"/>
  <Override PartName="/ppt/media/image60.svg" ContentType="image/svg+xml"/>
  <Override PartName="/ppt/media/image61.svg" ContentType="image/svg+xml"/>
  <Override PartName="/ppt/media/image63.svg" ContentType="image/svg+xml"/>
  <Override PartName="/ppt/media/image64.svg" ContentType="image/svg+xml"/>
  <Override PartName="/ppt/media/image65.svg" ContentType="image/svg+xml"/>
  <Override PartName="/ppt/media/image67.svg" ContentType="image/svg+xml"/>
  <Override PartName="/ppt/media/image68.svg" ContentType="image/svg+xml"/>
  <Override PartName="/ppt/media/image69.svg" ContentType="image/svg+xml"/>
  <Override PartName="/ppt/media/image70.svg" ContentType="image/svg+xml"/>
  <Override PartName="/ppt/media/image71.svg" ContentType="image/svg+xml"/>
  <Override PartName="/ppt/media/image73.svg" ContentType="image/svg+xml"/>
  <Override PartName="/ppt/media/image74.svg" ContentType="image/svg+xml"/>
  <Override PartName="/ppt/media/image75.svg" ContentType="image/svg+xml"/>
  <Override PartName="/ppt/media/image76.svg" ContentType="image/svg+xml"/>
  <Override PartName="/ppt/media/image78.svg" ContentType="image/svg+xml"/>
  <Override PartName="/ppt/media/image79.svg" ContentType="image/svg+xml"/>
  <Override PartName="/ppt/media/image80.svg" ContentType="image/svg+xml"/>
  <Override PartName="/ppt/media/image82.svg" ContentType="image/svg+xml"/>
  <Override PartName="/ppt/media/image83.svg" ContentType="image/svg+xml"/>
  <Override PartName="/ppt/media/image84.svg" ContentType="image/svg+xml"/>
  <Override PartName="/ppt/media/image86.svg" ContentType="image/svg+xml"/>
  <Override PartName="/ppt/media/image87.svg" ContentType="image/svg+xml"/>
  <Override PartName="/ppt/media/image88.svg" ContentType="image/svg+xml"/>
  <Override PartName="/ppt/media/image89.svg" ContentType="image/svg+xml"/>
  <Override PartName="/ppt/media/image9.svg" ContentType="image/svg+xml"/>
  <Override PartName="/ppt/media/image90.svg" ContentType="image/svg+xml"/>
  <Override PartName="/ppt/media/image91.svg" ContentType="image/svg+xml"/>
  <Override PartName="/ppt/media/image9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5243175" cy="8576945"/>
  <p:notesSz cx="8576945" cy="15243175"/>
  <p:embeddedFontLst>
    <p:embeddedFont>
      <p:font typeface="微软雅黑" panose="020B0503020204020204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  <p:embeddedFont>
      <p:font typeface="等线" panose="02010600030101010101" charset="-122"/>
      <p:regular r:id="rId3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0"/>
  <p:cmAuthor id="2" name="Administrator" initials="A" lastIdx="0" clrIdx="1"/>
  <p:cmAuthor id="3" name="作者" initials="A" lastIdx="0" clrIdx="2"/>
  <p:cmAuthor id="4" name="WPS_1679281038" initials="W" lastIdx="0" clrIdx="3"/>
  <p:cmAuthor id="5" name="WPS" initials="W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0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 userDrawn="1"/>
        </p:nvSpPr>
        <p:spPr>
          <a:xfrm>
            <a:off x="1" y="7088228"/>
            <a:ext cx="1252065" cy="1488717"/>
          </a:xfrm>
          <a:custGeom>
            <a:avLst/>
            <a:gdLst>
              <a:gd name="connsiteX0" fmla="*/ 489530 w 1557169"/>
              <a:gd name="connsiteY0" fmla="*/ 0 h 1850837"/>
              <a:gd name="connsiteX1" fmla="*/ 1557169 w 1557169"/>
              <a:gd name="connsiteY1" fmla="*/ 1850837 h 1850837"/>
              <a:gd name="connsiteX2" fmla="*/ 0 w 1557169"/>
              <a:gd name="connsiteY2" fmla="*/ 1850837 h 1850837"/>
              <a:gd name="connsiteX3" fmla="*/ 0 w 1557169"/>
              <a:gd name="connsiteY3" fmla="*/ 847589 h 185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169" h="1850837">
                <a:moveTo>
                  <a:pt x="489530" y="0"/>
                </a:moveTo>
                <a:lnTo>
                  <a:pt x="1557169" y="1850837"/>
                </a:lnTo>
                <a:lnTo>
                  <a:pt x="0" y="1850837"/>
                </a:lnTo>
                <a:lnTo>
                  <a:pt x="0" y="847589"/>
                </a:lnTo>
                <a:close/>
              </a:path>
            </a:pathLst>
          </a:custGeom>
          <a:solidFill>
            <a:srgbClr val="0066A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250"/>
          </a:p>
        </p:txBody>
      </p:sp>
      <p:sp>
        <p:nvSpPr>
          <p:cNvPr id="36" name="任意多边形: 形状 35"/>
          <p:cNvSpPr/>
          <p:nvPr userDrawn="1"/>
        </p:nvSpPr>
        <p:spPr>
          <a:xfrm>
            <a:off x="13881599" y="0"/>
            <a:ext cx="1360942" cy="1545176"/>
          </a:xfrm>
          <a:custGeom>
            <a:avLst/>
            <a:gdLst>
              <a:gd name="connsiteX0" fmla="*/ 0 w 1556825"/>
              <a:gd name="connsiteY0" fmla="*/ 0 h 1766954"/>
              <a:gd name="connsiteX1" fmla="*/ 1556825 w 1556825"/>
              <a:gd name="connsiteY1" fmla="*/ 0 h 1766954"/>
              <a:gd name="connsiteX2" fmla="*/ 1556825 w 1556825"/>
              <a:gd name="connsiteY2" fmla="*/ 836181 h 1766954"/>
              <a:gd name="connsiteX3" fmla="*/ 1019252 w 1556825"/>
              <a:gd name="connsiteY3" fmla="*/ 1766954 h 176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825" h="1766954">
                <a:moveTo>
                  <a:pt x="0" y="0"/>
                </a:moveTo>
                <a:lnTo>
                  <a:pt x="1556825" y="0"/>
                </a:lnTo>
                <a:lnTo>
                  <a:pt x="1556825" y="836181"/>
                </a:lnTo>
                <a:lnTo>
                  <a:pt x="1019252" y="1766954"/>
                </a:lnTo>
                <a:close/>
              </a:path>
            </a:pathLst>
          </a:custGeom>
          <a:solidFill>
            <a:srgbClr val="0066A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2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6.svg"/><Relationship Id="rId7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28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svg"/><Relationship Id="rId7" Type="http://schemas.openxmlformats.org/officeDocument/2006/relationships/image" Target="../media/image12.png"/><Relationship Id="rId6" Type="http://schemas.openxmlformats.org/officeDocument/2006/relationships/image" Target="../media/image39.svg"/><Relationship Id="rId5" Type="http://schemas.openxmlformats.org/officeDocument/2006/relationships/image" Target="../media/image10.png"/><Relationship Id="rId4" Type="http://schemas.openxmlformats.org/officeDocument/2006/relationships/image" Target="../media/image38.svg"/><Relationship Id="rId3" Type="http://schemas.openxmlformats.org/officeDocument/2006/relationships/image" Target="../media/image8.png"/><Relationship Id="rId2" Type="http://schemas.openxmlformats.org/officeDocument/2006/relationships/image" Target="../media/image37.sv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3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Relationship Id="rId3" Type="http://schemas.openxmlformats.org/officeDocument/2006/relationships/image" Target="../media/image28.png"/><Relationship Id="rId2" Type="http://schemas.openxmlformats.org/officeDocument/2006/relationships/image" Target="../media/image42.sv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51.jpeg"/><Relationship Id="rId12" Type="http://schemas.openxmlformats.org/officeDocument/2006/relationships/image" Target="../media/image50.svg"/><Relationship Id="rId11" Type="http://schemas.openxmlformats.org/officeDocument/2006/relationships/image" Target="../media/image49.png"/><Relationship Id="rId10" Type="http://schemas.openxmlformats.org/officeDocument/2006/relationships/image" Target="../media/image48.sv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55.svg"/><Relationship Id="rId7" Type="http://schemas.openxmlformats.org/officeDocument/2006/relationships/image" Target="../media/image30.png"/><Relationship Id="rId6" Type="http://schemas.openxmlformats.org/officeDocument/2006/relationships/image" Target="../media/image54.svg"/><Relationship Id="rId5" Type="http://schemas.openxmlformats.org/officeDocument/2006/relationships/image" Target="../media/image44.png"/><Relationship Id="rId4" Type="http://schemas.openxmlformats.org/officeDocument/2006/relationships/image" Target="../media/image53.svg"/><Relationship Id="rId3" Type="http://schemas.openxmlformats.org/officeDocument/2006/relationships/image" Target="../media/image28.png"/><Relationship Id="rId2" Type="http://schemas.openxmlformats.org/officeDocument/2006/relationships/image" Target="../media/image52.sv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7.jpeg"/><Relationship Id="rId10" Type="http://schemas.openxmlformats.org/officeDocument/2006/relationships/image" Target="../media/image56.sv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svg"/><Relationship Id="rId7" Type="http://schemas.openxmlformats.org/officeDocument/2006/relationships/image" Target="../media/image12.png"/><Relationship Id="rId6" Type="http://schemas.openxmlformats.org/officeDocument/2006/relationships/image" Target="../media/image60.svg"/><Relationship Id="rId5" Type="http://schemas.openxmlformats.org/officeDocument/2006/relationships/image" Target="../media/image10.png"/><Relationship Id="rId4" Type="http://schemas.openxmlformats.org/officeDocument/2006/relationships/image" Target="../media/image59.svg"/><Relationship Id="rId3" Type="http://schemas.openxmlformats.org/officeDocument/2006/relationships/image" Target="../media/image8.png"/><Relationship Id="rId2" Type="http://schemas.openxmlformats.org/officeDocument/2006/relationships/image" Target="../media/image58.sv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6.jpeg"/><Relationship Id="rId6" Type="http://schemas.openxmlformats.org/officeDocument/2006/relationships/image" Target="../media/image65.svg"/><Relationship Id="rId5" Type="http://schemas.openxmlformats.org/officeDocument/2006/relationships/image" Target="../media/image44.png"/><Relationship Id="rId4" Type="http://schemas.openxmlformats.org/officeDocument/2006/relationships/image" Target="../media/image64.svg"/><Relationship Id="rId3" Type="http://schemas.openxmlformats.org/officeDocument/2006/relationships/image" Target="../media/image28.png"/><Relationship Id="rId2" Type="http://schemas.openxmlformats.org/officeDocument/2006/relationships/image" Target="../media/image63.sv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70.svg"/><Relationship Id="rId7" Type="http://schemas.openxmlformats.org/officeDocument/2006/relationships/image" Target="../media/image30.png"/><Relationship Id="rId6" Type="http://schemas.openxmlformats.org/officeDocument/2006/relationships/image" Target="../media/image69.svg"/><Relationship Id="rId5" Type="http://schemas.openxmlformats.org/officeDocument/2006/relationships/image" Target="../media/image44.png"/><Relationship Id="rId4" Type="http://schemas.openxmlformats.org/officeDocument/2006/relationships/image" Target="../media/image68.svg"/><Relationship Id="rId3" Type="http://schemas.openxmlformats.org/officeDocument/2006/relationships/image" Target="../media/image28.png"/><Relationship Id="rId2" Type="http://schemas.openxmlformats.org/officeDocument/2006/relationships/image" Target="../media/image67.svg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2.jpeg"/><Relationship Id="rId10" Type="http://schemas.openxmlformats.org/officeDocument/2006/relationships/image" Target="../media/image71.sv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jpeg"/><Relationship Id="rId8" Type="http://schemas.openxmlformats.org/officeDocument/2006/relationships/image" Target="../media/image76.svg"/><Relationship Id="rId7" Type="http://schemas.openxmlformats.org/officeDocument/2006/relationships/image" Target="../media/image12.png"/><Relationship Id="rId6" Type="http://schemas.openxmlformats.org/officeDocument/2006/relationships/image" Target="../media/image75.svg"/><Relationship Id="rId5" Type="http://schemas.openxmlformats.org/officeDocument/2006/relationships/image" Target="../media/image10.png"/><Relationship Id="rId4" Type="http://schemas.openxmlformats.org/officeDocument/2006/relationships/image" Target="../media/image74.svg"/><Relationship Id="rId3" Type="http://schemas.openxmlformats.org/officeDocument/2006/relationships/image" Target="../media/image8.png"/><Relationship Id="rId2" Type="http://schemas.openxmlformats.org/officeDocument/2006/relationships/image" Target="../media/image73.sv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80.svg"/><Relationship Id="rId7" Type="http://schemas.openxmlformats.org/officeDocument/2006/relationships/image" Target="../media/image30.png"/><Relationship Id="rId6" Type="http://schemas.openxmlformats.org/officeDocument/2006/relationships/tags" Target="../tags/tag14.xml"/><Relationship Id="rId5" Type="http://schemas.openxmlformats.org/officeDocument/2006/relationships/image" Target="../media/image79.svg"/><Relationship Id="rId4" Type="http://schemas.openxmlformats.org/officeDocument/2006/relationships/image" Target="../media/image28.png"/><Relationship Id="rId3" Type="http://schemas.openxmlformats.org/officeDocument/2006/relationships/tags" Target="../tags/tag13.xml"/><Relationship Id="rId2" Type="http://schemas.openxmlformats.org/officeDocument/2006/relationships/image" Target="../media/image78.svg"/><Relationship Id="rId15" Type="http://schemas.openxmlformats.org/officeDocument/2006/relationships/notesSlide" Target="../notesSlides/notesSlide1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1.png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5.png"/><Relationship Id="rId6" Type="http://schemas.openxmlformats.org/officeDocument/2006/relationships/image" Target="../media/image84.svg"/><Relationship Id="rId5" Type="http://schemas.openxmlformats.org/officeDocument/2006/relationships/image" Target="../media/image30.png"/><Relationship Id="rId4" Type="http://schemas.openxmlformats.org/officeDocument/2006/relationships/image" Target="../media/image83.svg"/><Relationship Id="rId3" Type="http://schemas.openxmlformats.org/officeDocument/2006/relationships/image" Target="../media/image28.png"/><Relationship Id="rId2" Type="http://schemas.openxmlformats.org/officeDocument/2006/relationships/image" Target="../media/image82.sv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1" Type="http://schemas.openxmlformats.org/officeDocument/2006/relationships/notesSlide" Target="../notesSlides/notesSlide22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9" Type="http://schemas.openxmlformats.org/officeDocument/2006/relationships/image" Target="../media/image93.jpeg"/><Relationship Id="rId28" Type="http://schemas.openxmlformats.org/officeDocument/2006/relationships/image" Target="../media/image92.svg"/><Relationship Id="rId27" Type="http://schemas.openxmlformats.org/officeDocument/2006/relationships/tags" Target="../tags/tag33.xml"/><Relationship Id="rId26" Type="http://schemas.openxmlformats.org/officeDocument/2006/relationships/image" Target="../media/image91.svg"/><Relationship Id="rId25" Type="http://schemas.openxmlformats.org/officeDocument/2006/relationships/image" Target="../media/image49.png"/><Relationship Id="rId24" Type="http://schemas.openxmlformats.org/officeDocument/2006/relationships/image" Target="../media/image90.svg"/><Relationship Id="rId23" Type="http://schemas.openxmlformats.org/officeDocument/2006/relationships/image" Target="../media/image47.png"/><Relationship Id="rId22" Type="http://schemas.openxmlformats.org/officeDocument/2006/relationships/tags" Target="../tags/tag32.xml"/><Relationship Id="rId21" Type="http://schemas.openxmlformats.org/officeDocument/2006/relationships/image" Target="../media/image89.svg"/><Relationship Id="rId20" Type="http://schemas.openxmlformats.org/officeDocument/2006/relationships/image" Target="../media/image30.png"/><Relationship Id="rId2" Type="http://schemas.openxmlformats.org/officeDocument/2006/relationships/tags" Target="../tags/tag20.xml"/><Relationship Id="rId19" Type="http://schemas.openxmlformats.org/officeDocument/2006/relationships/image" Target="../media/image88.svg"/><Relationship Id="rId18" Type="http://schemas.openxmlformats.org/officeDocument/2006/relationships/image" Target="../media/image44.png"/><Relationship Id="rId17" Type="http://schemas.openxmlformats.org/officeDocument/2006/relationships/tags" Target="../tags/tag31.xml"/><Relationship Id="rId16" Type="http://schemas.openxmlformats.org/officeDocument/2006/relationships/image" Target="../media/image87.svg"/><Relationship Id="rId15" Type="http://schemas.openxmlformats.org/officeDocument/2006/relationships/image" Target="../media/image28.png"/><Relationship Id="rId14" Type="http://schemas.openxmlformats.org/officeDocument/2006/relationships/image" Target="../media/image86.svg"/><Relationship Id="rId13" Type="http://schemas.openxmlformats.org/officeDocument/2006/relationships/image" Target="../media/image14.png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95.pn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9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svg"/><Relationship Id="rId7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Relationship Id="rId3" Type="http://schemas.openxmlformats.org/officeDocument/2006/relationships/image" Target="../media/image10.png"/><Relationship Id="rId2" Type="http://schemas.openxmlformats.org/officeDocument/2006/relationships/image" Target="../media/image17.sv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image" Target="../media/image22.svg"/><Relationship Id="rId12" Type="http://schemas.openxmlformats.org/officeDocument/2006/relationships/image" Target="../media/image14.png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72" y="420624"/>
            <a:ext cx="14100048" cy="2286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10512" y="2276856"/>
            <a:ext cx="11622024" cy="15179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虚拟资产托管系统</a:t>
            </a:r>
            <a:endParaRPr lang="en-US" sz="5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453128" y="3849624"/>
            <a:ext cx="6327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400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安全高效的数字资产管理</a:t>
            </a:r>
            <a:endParaRPr lang="en-US" sz="2400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5" name="图片 4" descr="GifPay H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405" y="128905"/>
            <a:ext cx="2157730" cy="812165"/>
          </a:xfrm>
          <a:prstGeom prst="rect">
            <a:avLst/>
          </a:prstGeom>
        </p:spPr>
      </p:pic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4230" y="6953885"/>
            <a:ext cx="2167890" cy="51181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12578080" y="7020560"/>
            <a:ext cx="163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香港银辉科技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托管分区门户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89888" y="2935224"/>
            <a:ext cx="342900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面向合作方客户的运营管理平台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1389888" y="2487168"/>
            <a:ext cx="33375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定位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1389888" y="3904488"/>
            <a:ext cx="33375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核心功能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1389888" y="4434840"/>
            <a:ext cx="3337560" cy="30906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参数配置（链、数币币种配置；管理员 / 操作员 / 经办审核人员权限配置）；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头寸管理（头寸监控、头寸调拨）；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资产查询（加密资产仪表板）；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交易查询与账务管理（链上链下账务核对）；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76" y="969264"/>
            <a:ext cx="8622792" cy="3310128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76" y="4270248"/>
            <a:ext cx="8494776" cy="3520440"/>
          </a:xfrm>
          <a:prstGeom prst="rect">
            <a:avLst/>
          </a:prstGeom>
        </p:spPr>
      </p:pic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3922141"/>
            <a:ext cx="402336" cy="402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21742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三层钱包架构：热/温/冷钱包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390015" y="1214120"/>
            <a:ext cx="12129770" cy="195707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对钱包进行分区隔离管理：不同分区之间温钱包、热钱包互相隔离，而且不同分区分配不同的冷钱包，避免不同分区之间的资金混用，不同的分区有不同的资金归集参数、转账超限、非白名单处理方式等参数，不同分区可以采用不同的管理方式，甚至采用不同的私钥存储方式以满足不同地区的合规要求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2"/>
          <p:cNvSpPr txBox="1"/>
          <p:nvPr/>
        </p:nvSpPr>
        <p:spPr>
          <a:xfrm>
            <a:off x="13002768" y="2368296"/>
            <a:ext cx="822960" cy="28346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r">
              <a:lnSpc>
                <a:spcPct val="125000"/>
              </a:lnSpc>
            </a:pPr>
            <a:r>
              <a:rPr lang="en-US" sz="15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对比项B</a:t>
            </a:r>
            <a:endParaRPr lang="en-US" sz="15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208280"/>
            <a:ext cx="612648" cy="85953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181344" y="3246120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Shape 4"/>
          <p:cNvSpPr/>
          <p:nvPr/>
        </p:nvSpPr>
        <p:spPr>
          <a:xfrm>
            <a:off x="1453896" y="3236976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5"/>
          <p:cNvSpPr/>
          <p:nvPr/>
        </p:nvSpPr>
        <p:spPr>
          <a:xfrm>
            <a:off x="1453896" y="5980176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928" y="3346704"/>
            <a:ext cx="320040" cy="320040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624" y="6080760"/>
            <a:ext cx="320040" cy="32004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2084832" y="3867912"/>
            <a:ext cx="3575304" cy="13716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持续联网的数字资产存储方案，私钥在线存储，提供即时交易能力。适合日常小额、高频交易，优先满足便捷性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2" name="Text 7"/>
          <p:cNvSpPr txBox="1"/>
          <p:nvPr/>
        </p:nvSpPr>
        <p:spPr>
          <a:xfrm>
            <a:off x="2103120" y="3172968"/>
            <a:ext cx="4151376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热钱包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3" name="Text 8"/>
          <p:cNvSpPr txBox="1"/>
          <p:nvPr/>
        </p:nvSpPr>
        <p:spPr>
          <a:xfrm>
            <a:off x="6821424" y="3867912"/>
            <a:ext cx="3538728" cy="13716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zh-CN" alt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在线存储</a:t>
            </a: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，通过多签或延迟交易机制平衡安全与便利。适合机构或团队的中高频中等金额管理，平衡安全与效率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4" name="Text 9"/>
          <p:cNvSpPr txBox="1"/>
          <p:nvPr/>
        </p:nvSpPr>
        <p:spPr>
          <a:xfrm>
            <a:off x="6821424" y="3172968"/>
            <a:ext cx="4123944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温钱包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5" name="Text 10"/>
          <p:cNvSpPr txBox="1"/>
          <p:nvPr/>
        </p:nvSpPr>
        <p:spPr>
          <a:xfrm>
            <a:off x="2139696" y="6601968"/>
            <a:ext cx="3456432" cy="10332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完全离线的存储系统，私钥永不接触网络。适合大额、长期存储，优先保障安全性</a:t>
            </a:r>
            <a:endParaRPr lang="en-US" sz="18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6" name="Text 11"/>
          <p:cNvSpPr txBox="1"/>
          <p:nvPr/>
        </p:nvSpPr>
        <p:spPr>
          <a:xfrm>
            <a:off x="2148840" y="5907024"/>
            <a:ext cx="4023360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冷钱包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3624" y="3346704"/>
            <a:ext cx="320040" cy="320040"/>
          </a:xfrm>
          <a:prstGeom prst="rect">
            <a:avLst/>
          </a:prstGeom>
        </p:spPr>
      </p:pic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9"/>
          <a:srcRect l="35221" r="35180"/>
          <a:stretch>
            <a:fillRect/>
          </a:stretch>
        </p:blipFill>
        <p:spPr>
          <a:xfrm>
            <a:off x="11164570" y="2523490"/>
            <a:ext cx="2704465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199644"/>
            <a:ext cx="9363456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加密资产托管平台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190500"/>
            <a:ext cx="612648" cy="85953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90015" y="1050290"/>
            <a:ext cx="12647295" cy="90551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加密资产托管平台是数字金融的核心系统之一，集成了KYA（Know Your Address）和KYT（Know Your Transaction）功能，还提供灵活的API接口。主要功能如下：</a:t>
            </a:r>
            <a:endParaRPr lang="en-US" sz="18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7568" y="2551176"/>
            <a:ext cx="402336" cy="402336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4453128"/>
            <a:ext cx="402336" cy="402336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7568" y="4398264"/>
            <a:ext cx="402336" cy="402336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3816" y="6263640"/>
            <a:ext cx="402336" cy="402336"/>
          </a:xfrm>
          <a:prstGeom prst="rect">
            <a:avLst/>
          </a:prstGeom>
        </p:spPr>
      </p:pic>
      <p:sp>
        <p:nvSpPr>
          <p:cNvPr id="10" name="Text 2"/>
          <p:cNvSpPr txBox="1"/>
          <p:nvPr/>
        </p:nvSpPr>
        <p:spPr>
          <a:xfrm>
            <a:off x="1389888" y="2499614"/>
            <a:ext cx="399592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加密钱包的中心化托管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1" name="Text 3"/>
          <p:cNvSpPr txBox="1"/>
          <p:nvPr/>
        </p:nvSpPr>
        <p:spPr>
          <a:xfrm>
            <a:off x="1389888" y="296265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提供中心化的加密钱包托管服务，确保客户加密资产安全；支持冷、温、热等多种类型加密钱包，满足不同安全操作与合规存储要求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2" name="Text 4"/>
          <p:cNvSpPr txBox="1"/>
          <p:nvPr/>
        </p:nvSpPr>
        <p:spPr>
          <a:xfrm>
            <a:off x="6190488" y="2570734"/>
            <a:ext cx="399592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KYA与KYT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5"/>
          <p:cNvSpPr txBox="1"/>
          <p:nvPr/>
        </p:nvSpPr>
        <p:spPr>
          <a:xfrm>
            <a:off x="6190488" y="296265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支持对加密钱包地址的管理和验证，确保钱包地址安全合法；支持对可疑交易活动的实时监控，确保所有交易符合反洗钱AML、反恐怖融资CFT合规要求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 6"/>
          <p:cNvSpPr txBox="1"/>
          <p:nvPr/>
        </p:nvSpPr>
        <p:spPr>
          <a:xfrm>
            <a:off x="1389888" y="4463796"/>
            <a:ext cx="399592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高效的安全管理与监控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5" name="Text 7"/>
          <p:cNvSpPr txBox="1"/>
          <p:nvPr/>
        </p:nvSpPr>
        <p:spPr>
          <a:xfrm>
            <a:off x="1389888" y="4919472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内置先进的安全加密技术，保障受托加密资产存储和转移安全；实时监控预警，及时甄别并响应潜在的安全威胁，确保托管钱包安全可靠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6" name="Text 8"/>
          <p:cNvSpPr txBox="1"/>
          <p:nvPr/>
        </p:nvSpPr>
        <p:spPr>
          <a:xfrm>
            <a:off x="6208776" y="4470908"/>
            <a:ext cx="399592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API与第三方系统整合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 9"/>
          <p:cNvSpPr txBox="1"/>
          <p:nvPr/>
        </p:nvSpPr>
        <p:spPr>
          <a:xfrm>
            <a:off x="6199632" y="490728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API接口支持与第三方系统全面无缝整合，通过灵活可扩展的API功能调用，助力客户与合作伙伴将托管平台功能集成到其现有应用程序中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 10"/>
          <p:cNvSpPr txBox="1"/>
          <p:nvPr/>
        </p:nvSpPr>
        <p:spPr>
          <a:xfrm>
            <a:off x="1307592" y="6257544"/>
            <a:ext cx="3995928" cy="2651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审计与合规支持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9" name="Text 11"/>
          <p:cNvSpPr txBox="1"/>
          <p:nvPr/>
        </p:nvSpPr>
        <p:spPr>
          <a:xfrm>
            <a:off x="1307592" y="667512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支持全面的交易记录审计，操作和交易可追溯，确保合规性和透明度；同时提供符合国际和本地监管要求的合规报告，帮助客户满足各国的法律和监管标准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13"/>
          <a:srcRect l="35221" r="35180"/>
          <a:stretch>
            <a:fillRect/>
          </a:stretch>
        </p:blipFill>
        <p:spPr>
          <a:xfrm>
            <a:off x="11219180" y="1900555"/>
            <a:ext cx="2807970" cy="6332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9363456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核心特点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57200"/>
            <a:ext cx="612648" cy="85953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7568" y="2551176"/>
            <a:ext cx="402336" cy="40233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4791456"/>
            <a:ext cx="402336" cy="40233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7568" y="4791456"/>
            <a:ext cx="402336" cy="402336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3898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符合监管的冷钱包存储与管理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2"/>
          <p:cNvSpPr txBox="1"/>
          <p:nvPr/>
        </p:nvSpPr>
        <p:spPr>
          <a:xfrm>
            <a:off x="1389888" y="301752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支持与多家KYT和KYA厂商的集成，提供灵活的合规服务选择，适应不同的合规要求和市场需求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3"/>
          <p:cNvSpPr txBox="1"/>
          <p:nvPr/>
        </p:nvSpPr>
        <p:spPr>
          <a:xfrm>
            <a:off x="61904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多KYT/KYA厂商支持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 4"/>
          <p:cNvSpPr txBox="1"/>
          <p:nvPr/>
        </p:nvSpPr>
        <p:spPr>
          <a:xfrm>
            <a:off x="6190488" y="301752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支持监管机构对冷钱包存储的要求，确保加密资产安全离线存储；集成了KYT和KYA功能，确保交易和地址安全合法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5"/>
          <p:cNvSpPr txBox="1"/>
          <p:nvPr/>
        </p:nvSpPr>
        <p:spPr>
          <a:xfrm>
            <a:off x="1389888" y="477316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多种密钥管理方式支持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1389888" y="520293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支持加密资产的多分区管理，实现资产的独立管理和风险隔离；每个分区可根据客户需求定制管理，确保资产在不同分区间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安全独立运作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7"/>
          <p:cNvSpPr txBox="1"/>
          <p:nvPr/>
        </p:nvSpPr>
        <p:spPr>
          <a:xfrm>
            <a:off x="6208776" y="4764024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加密资产的多分区管理与隔离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5" name="Text 8"/>
          <p:cNvSpPr txBox="1"/>
          <p:nvPr/>
        </p:nvSpPr>
        <p:spPr>
          <a:xfrm>
            <a:off x="6199632" y="520293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支持多种钱包密钥管理方式，包括硬件加密机（HSM）和多方计算（MPC）钱包，确保密钥管理的安全灵活，满足不同客户的需求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11"/>
          <a:srcRect l="35221" r="35180"/>
          <a:stretch>
            <a:fillRect/>
          </a:stretch>
        </p:blipFill>
        <p:spPr>
          <a:xfrm>
            <a:off x="10991215" y="1217295"/>
            <a:ext cx="3049270" cy="6875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支持的公链与资产类别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57200"/>
            <a:ext cx="612648" cy="85953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181344" y="2276856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2"/>
          <p:cNvSpPr/>
          <p:nvPr/>
        </p:nvSpPr>
        <p:spPr>
          <a:xfrm>
            <a:off x="1453896" y="2267712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1453896" y="5404104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928" y="2377440"/>
            <a:ext cx="320040" cy="32004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624" y="5504688"/>
            <a:ext cx="320040" cy="32004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2084831" y="2898648"/>
            <a:ext cx="3644023" cy="20574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Ethereum/Polygon/BSC/Tron/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Avalanche/Fantom/Converge/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Monad/Scroll/</a:t>
            </a:r>
            <a:r>
              <a:rPr lang="en-US" sz="1800" dirty="0" err="1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ThunderCore</a:t>
            </a: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/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25000"/>
              </a:lnSpc>
            </a:pPr>
            <a:r>
              <a:rPr lang="en-US" sz="1800" dirty="0" err="1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Arbitrum</a:t>
            </a: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/Astar/Gnosis/Linea/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Optimism/Scroll/Starknet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5"/>
          <p:cNvSpPr txBox="1"/>
          <p:nvPr/>
        </p:nvSpPr>
        <p:spPr>
          <a:xfrm>
            <a:off x="2103120" y="2203704"/>
            <a:ext cx="4151376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支持的主流公链列表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1" name="Text 6"/>
          <p:cNvSpPr txBox="1"/>
          <p:nvPr/>
        </p:nvSpPr>
        <p:spPr>
          <a:xfrm>
            <a:off x="6821424" y="2898648"/>
            <a:ext cx="3538728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ERC-20\TRC-20\BEP-20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2" name="Text 7"/>
          <p:cNvSpPr txBox="1"/>
          <p:nvPr/>
        </p:nvSpPr>
        <p:spPr>
          <a:xfrm>
            <a:off x="6821424" y="2203704"/>
            <a:ext cx="4123944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支持的Token协议种类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8"/>
          <p:cNvSpPr txBox="1"/>
          <p:nvPr/>
        </p:nvSpPr>
        <p:spPr>
          <a:xfrm>
            <a:off x="2139696" y="6025896"/>
            <a:ext cx="3456432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EVM类型链无缝扩展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 9"/>
          <p:cNvSpPr txBox="1"/>
          <p:nvPr/>
        </p:nvSpPr>
        <p:spPr>
          <a:xfrm>
            <a:off x="2148840" y="5499862"/>
            <a:ext cx="40233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扩展性与新币种/链适配能力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3624" y="2377440"/>
            <a:ext cx="320040" cy="320040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9"/>
          <a:srcRect l="35221" r="35180"/>
          <a:stretch>
            <a:fillRect/>
          </a:stretch>
        </p:blipFill>
        <p:spPr>
          <a:xfrm>
            <a:off x="11000740" y="1316990"/>
            <a:ext cx="3012440" cy="67925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加密资产托管平台API能力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888" y="2578608"/>
            <a:ext cx="402336" cy="40233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0488" y="2578608"/>
            <a:ext cx="402336" cy="40233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892808" y="2560320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调用类接口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1892808" y="3054096"/>
            <a:ext cx="3730752" cy="17190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客户钱包地址创建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客户钱包出金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客户钱包白名单创建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客户钱包余额查询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客户钱包交易明细查询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3"/>
          <p:cNvSpPr txBox="1"/>
          <p:nvPr/>
        </p:nvSpPr>
        <p:spPr>
          <a:xfrm>
            <a:off x="6684264" y="2560320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通知类接口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4"/>
          <p:cNvSpPr txBox="1"/>
          <p:nvPr/>
        </p:nvSpPr>
        <p:spPr>
          <a:xfrm>
            <a:off x="6684264" y="305409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客户钱包出金结果通知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客户钱包入金结果通知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客户钱包地址风险通知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rcRect l="35221" r="35180"/>
          <a:stretch>
            <a:fillRect/>
          </a:stretch>
        </p:blipFill>
        <p:spPr>
          <a:xfrm>
            <a:off x="11057890" y="1317625"/>
            <a:ext cx="3047365" cy="6873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KYT/KYA多服务接入与个性化合规策略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Shape 1"/>
          <p:cNvSpPr/>
          <p:nvPr/>
        </p:nvSpPr>
        <p:spPr>
          <a:xfrm>
            <a:off x="-17291304" y="4544568"/>
            <a:ext cx="44805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0249B6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-17291304" y="4544568"/>
            <a:ext cx="44805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0249B6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-13981176" y="1005840"/>
            <a:ext cx="44805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4180DD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-13981176" y="1005840"/>
            <a:ext cx="448056" cy="0"/>
          </a:xfrm>
          <a:prstGeom prst="line">
            <a:avLst/>
          </a:prstGeom>
          <a:solidFill>
            <a:srgbClr val="FFFFFF"/>
          </a:solidFill>
          <a:ln w="19050">
            <a:solidFill>
              <a:srgbClr val="4180DD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7568" y="2551176"/>
            <a:ext cx="402336" cy="40233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4791456"/>
            <a:ext cx="402336" cy="402336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7568" y="4791456"/>
            <a:ext cx="402336" cy="402336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3898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支持主流KYT/KYA服务商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1399032" y="301752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KYA/KYT接入goPlus、慢雾、Beosin</a:t>
            </a:r>
            <a:endParaRPr lang="en-US" sz="16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 7"/>
          <p:cNvSpPr txBox="1"/>
          <p:nvPr/>
        </p:nvSpPr>
        <p:spPr>
          <a:xfrm>
            <a:off x="61904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多服务同时接入/切换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 8"/>
          <p:cNvSpPr txBox="1"/>
          <p:nvPr/>
        </p:nvSpPr>
        <p:spPr>
          <a:xfrm>
            <a:off x="6190488" y="3017520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各个分区自定义需要开启的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KYA/KYT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厂商，可以开启多个，每个厂商自定义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KYA/KYT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触发参数，使用过程可以自行切换</a:t>
            </a:r>
            <a:endParaRPr lang="en-US" sz="16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 9"/>
          <p:cNvSpPr txBox="1"/>
          <p:nvPr/>
        </p:nvSpPr>
        <p:spPr>
          <a:xfrm>
            <a:off x="1389888" y="477316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风险拦截策略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7" name="Text 10"/>
          <p:cNvSpPr txBox="1"/>
          <p:nvPr/>
        </p:nvSpPr>
        <p:spPr>
          <a:xfrm>
            <a:off x="1389887" y="5202936"/>
            <a:ext cx="3995927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自定义合规扫描，自定义</a:t>
            </a: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KYA/KYT</a:t>
            </a: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接口调用策略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 11"/>
          <p:cNvSpPr txBox="1"/>
          <p:nvPr/>
        </p:nvSpPr>
        <p:spPr>
          <a:xfrm>
            <a:off x="6208776" y="4736592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自动合规跟踪与取证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9" name="Text 12"/>
          <p:cNvSpPr txBox="1"/>
          <p:nvPr/>
        </p:nvSpPr>
        <p:spPr>
          <a:xfrm>
            <a:off x="6199632" y="5202936"/>
            <a:ext cx="3730752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KYA/KYT</a:t>
            </a: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接口日志保存入库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11"/>
          <a:srcRect l="33403" r="33354"/>
          <a:stretch>
            <a:fillRect/>
          </a:stretch>
        </p:blipFill>
        <p:spPr>
          <a:xfrm>
            <a:off x="11095355" y="1316990"/>
            <a:ext cx="3014980" cy="6800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风险管理与访问控制体系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181344" y="2276856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2"/>
          <p:cNvSpPr/>
          <p:nvPr/>
        </p:nvSpPr>
        <p:spPr>
          <a:xfrm>
            <a:off x="1453896" y="2267712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1453896" y="4636008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1928" y="2377440"/>
            <a:ext cx="320040" cy="32004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624" y="4736592"/>
            <a:ext cx="320040" cy="32004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2084832" y="2898648"/>
            <a:ext cx="3575304" cy="3017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IP白名单限制、RSA签名验签</a:t>
            </a:r>
            <a:endParaRPr lang="en-US" sz="16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5"/>
          <p:cNvSpPr txBox="1"/>
          <p:nvPr/>
        </p:nvSpPr>
        <p:spPr>
          <a:xfrm>
            <a:off x="2103120" y="2203704"/>
            <a:ext cx="4151376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访问权限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1" name="Text 6"/>
          <p:cNvSpPr txBox="1"/>
          <p:nvPr/>
        </p:nvSpPr>
        <p:spPr>
          <a:xfrm>
            <a:off x="6821424" y="2898648"/>
            <a:ext cx="3566160" cy="30175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多因子登录，用户名密码+小狐狸签名</a:t>
            </a:r>
            <a:endParaRPr lang="en-US" sz="16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7"/>
          <p:cNvSpPr txBox="1"/>
          <p:nvPr/>
        </p:nvSpPr>
        <p:spPr>
          <a:xfrm>
            <a:off x="6821424" y="2203704"/>
            <a:ext cx="4123944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多因子/硬件/生物认证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8"/>
          <p:cNvSpPr txBox="1"/>
          <p:nvPr/>
        </p:nvSpPr>
        <p:spPr>
          <a:xfrm>
            <a:off x="2139696" y="5257800"/>
            <a:ext cx="3456432" cy="9144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rgbClr val="333333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异常交易告警机制、交易审核、客户钱包入金KYT风控、客户出金限额控制、客户钱包出入金白名单限制</a:t>
            </a:r>
            <a:endParaRPr lang="en-US" sz="1600" dirty="0">
              <a:solidFill>
                <a:srgbClr val="333333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 9"/>
          <p:cNvSpPr txBox="1"/>
          <p:nvPr/>
        </p:nvSpPr>
        <p:spPr>
          <a:xfrm>
            <a:off x="2148840" y="4562856"/>
            <a:ext cx="40233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智能风控策略及异常告警机制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3624" y="2377440"/>
            <a:ext cx="320040" cy="320040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9"/>
          <a:srcRect l="36169" r="36071"/>
          <a:stretch>
            <a:fillRect/>
          </a:stretch>
        </p:blipFill>
        <p:spPr>
          <a:xfrm>
            <a:off x="11164570" y="1416050"/>
            <a:ext cx="2940050" cy="6631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736" b="703"/>
          <a:stretch>
            <a:fillRect/>
          </a:stretch>
        </p:blipFill>
        <p:spPr>
          <a:xfrm>
            <a:off x="0" y="0"/>
            <a:ext cx="3803904" cy="8577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4608" y="35021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一、行业发展现状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64608" y="42245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二、客户痛点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4864608" y="4901184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三、产品介绍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4864608" y="55961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四、成功案例</a:t>
            </a:r>
            <a:endParaRPr lang="en-US" sz="2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4864608" y="62453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五、应用场景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4773168" y="356616"/>
            <a:ext cx="13716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目录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773168" y="1143000"/>
            <a:ext cx="1755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CONTENTS</a:t>
            </a:r>
            <a:endParaRPr lang="en-US" sz="2400" b="1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0744" y="484632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Uniark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096" y="475488"/>
            <a:ext cx="612648" cy="85953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4791456"/>
            <a:ext cx="402336" cy="402336"/>
          </a:xfrm>
          <a:prstGeom prst="rect">
            <a:avLst/>
          </a:prstGeom>
        </p:spPr>
      </p:pic>
      <p:sp>
        <p:nvSpPr>
          <p:cNvPr id="6" name="Text 1"/>
          <p:cNvSpPr txBox="1"/>
          <p:nvPr>
            <p:custDataLst>
              <p:tags r:id="rId9"/>
            </p:custDataLst>
          </p:nvPr>
        </p:nvSpPr>
        <p:spPr>
          <a:xfrm>
            <a:off x="13898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项目背景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2"/>
          <p:cNvSpPr txBox="1"/>
          <p:nvPr>
            <p:custDataLst>
              <p:tags r:id="rId10"/>
            </p:custDataLst>
          </p:nvPr>
        </p:nvSpPr>
        <p:spPr>
          <a:xfrm>
            <a:off x="1408176" y="3017520"/>
            <a:ext cx="5715000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成立于2024年11月28日，持有波兰VASP全额许可，确保在加密货币和金融服务运营中的合规性与安全性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3"/>
          <p:cNvSpPr txBox="1"/>
          <p:nvPr>
            <p:custDataLst>
              <p:tags r:id="rId11"/>
            </p:custDataLst>
          </p:nvPr>
        </p:nvSpPr>
        <p:spPr>
          <a:xfrm>
            <a:off x="1389888" y="477316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项目成果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4"/>
          <p:cNvSpPr txBox="1"/>
          <p:nvPr>
            <p:custDataLst>
              <p:tags r:id="rId12"/>
            </p:custDataLst>
          </p:nvPr>
        </p:nvSpPr>
        <p:spPr>
          <a:xfrm>
            <a:off x="1389888" y="5202936"/>
            <a:ext cx="5715000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基于Thales Luna HSM构建的自有加密资产托管平台，提供安全可靠的资产托管服务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6912" y="2505456"/>
            <a:ext cx="7598664" cy="3977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736" b="703"/>
          <a:stretch>
            <a:fillRect/>
          </a:stretch>
        </p:blipFill>
        <p:spPr>
          <a:xfrm>
            <a:off x="0" y="0"/>
            <a:ext cx="3803904" cy="8577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4608" y="35021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一、行业发展现状</a:t>
            </a:r>
            <a:endParaRPr lang="en-US" sz="2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64608" y="42245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二、客户痛点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4864608" y="4901184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三、产品介绍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4864608" y="55961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四、成功案例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4864608" y="62453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五、应用场景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4773168" y="356616"/>
            <a:ext cx="13716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目录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773168" y="1143000"/>
            <a:ext cx="1755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CONTENTS</a:t>
            </a:r>
            <a:endParaRPr lang="en-US" sz="2400" b="1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0744" y="484632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数字资产储备行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096" y="475488"/>
            <a:ext cx="612648" cy="85953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968" y="4791456"/>
            <a:ext cx="402336" cy="40233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389888" y="253288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项目背景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1408176" y="3017520"/>
            <a:ext cx="5358384" cy="10332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General Reserve of Digital AssetsLimited，简称GRDA，牌照号码：TC004414，是一家自2018年起在香港获得许可并受监管的持牌信托服务公司。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3"/>
          <p:cNvSpPr txBox="1"/>
          <p:nvPr/>
        </p:nvSpPr>
        <p:spPr>
          <a:xfrm>
            <a:off x="1389888" y="4773168"/>
            <a:ext cx="39959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项目成果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4"/>
          <p:cNvSpPr txBox="1"/>
          <p:nvPr/>
        </p:nvSpPr>
        <p:spPr>
          <a:xfrm>
            <a:off x="1389888" y="5202936"/>
            <a:ext cx="5358384" cy="163677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支持美元、欧元、港币、USDC、USDT等多币种托管，采用Thales Luna HSM打造的自有托管平台，确保资产安全。</a:t>
            </a:r>
            <a:endParaRPr lang="en-US" sz="1800" dirty="0">
              <a:solidFill>
                <a:srgbClr val="19191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320" y="2450592"/>
            <a:ext cx="7653528" cy="4645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736" b="703"/>
          <a:stretch>
            <a:fillRect/>
          </a:stretch>
        </p:blipFill>
        <p:spPr>
          <a:xfrm>
            <a:off x="0" y="0"/>
            <a:ext cx="3803904" cy="8577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4608" y="35021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一、行业发展现状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64608" y="42245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二、客户痛点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4864608" y="4901184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三、产品介绍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4864608" y="55961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四、成功案例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4864608" y="62453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五、应用场景</a:t>
            </a:r>
            <a:endParaRPr lang="en-US" sz="2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4773168" y="356616"/>
            <a:ext cx="13716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目录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773168" y="1143000"/>
            <a:ext cx="1755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CONTENTS</a:t>
            </a:r>
            <a:endParaRPr lang="en-US" sz="2400" b="1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1389888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产品应用场景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>
            <p:custDataLst>
              <p:tags r:id="rId1"/>
            </p:custDataLst>
          </p:nvPr>
        </p:nvSpPr>
        <p:spPr>
          <a:xfrm>
            <a:off x="1954276" y="1810512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加密原生企业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>
            <p:custDataLst>
              <p:tags r:id="rId2"/>
            </p:custDataLst>
          </p:nvPr>
        </p:nvSpPr>
        <p:spPr>
          <a:xfrm>
            <a:off x="1945132" y="2121408"/>
            <a:ext cx="3337560" cy="1490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交易所（用户资产托管）、借贷平台（抵押品安全管理）、staking服务商（验证节点密钥管理）、DeFi协议（国库多签管理）等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3"/>
          <p:cNvSpPr txBox="1"/>
          <p:nvPr>
            <p:custDataLst>
              <p:tags r:id="rId3"/>
            </p:custDataLst>
          </p:nvPr>
        </p:nvSpPr>
        <p:spPr>
          <a:xfrm>
            <a:off x="6398260" y="1810512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机构投资者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>
            <p:custDataLst>
              <p:tags r:id="rId4"/>
            </p:custDataLst>
          </p:nvPr>
        </p:nvSpPr>
        <p:spPr>
          <a:xfrm>
            <a:off x="6398260" y="2121408"/>
            <a:ext cx="3337560" cy="14813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对冲基金、家族办公室、捐赠基金、养老基金、资产管理公司等，这些机构持有大量资金，需要专业的加密托管系统来保障资产安全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>
            <p:custDataLst>
              <p:tags r:id="rId5"/>
            </p:custDataLst>
          </p:nvPr>
        </p:nvSpPr>
        <p:spPr>
          <a:xfrm>
            <a:off x="1954276" y="4023360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金融机构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>
            <p:custDataLst>
              <p:tags r:id="rId6"/>
            </p:custDataLst>
          </p:nvPr>
        </p:nvSpPr>
        <p:spPr>
          <a:xfrm>
            <a:off x="1945132" y="4334256"/>
            <a:ext cx="3337560" cy="1490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银行、金融科技公司等传统金融机构也开始涉足该领域，需要加密托管系统来为客户提供数字资产存储服务，或用于自身对加密资产的投资管理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0" name="Text 7"/>
          <p:cNvSpPr txBox="1"/>
          <p:nvPr>
            <p:custDataLst>
              <p:tags r:id="rId7"/>
            </p:custDataLst>
          </p:nvPr>
        </p:nvSpPr>
        <p:spPr>
          <a:xfrm>
            <a:off x="6398260" y="4023360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政府及公共部门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1" name="Text 8"/>
          <p:cNvSpPr txBox="1"/>
          <p:nvPr>
            <p:custDataLst>
              <p:tags r:id="rId8"/>
            </p:custDataLst>
          </p:nvPr>
        </p:nvSpPr>
        <p:spPr>
          <a:xfrm>
            <a:off x="6398260" y="4334256"/>
            <a:ext cx="3337560" cy="14813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央行数字货币（CBDC试点项目托管）、国家财富基金（主权加密资产配置）\大学捐赠基金（耶鲁等配置加密资产）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9"/>
          <p:cNvSpPr txBox="1"/>
          <p:nvPr>
            <p:custDataLst>
              <p:tags r:id="rId9"/>
            </p:custDataLst>
          </p:nvPr>
        </p:nvSpPr>
        <p:spPr>
          <a:xfrm>
            <a:off x="1954276" y="6190488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企业客户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3" name="Text 10"/>
          <p:cNvSpPr txBox="1"/>
          <p:nvPr>
            <p:custDataLst>
              <p:tags r:id="rId10"/>
            </p:custDataLst>
          </p:nvPr>
        </p:nvSpPr>
        <p:spPr>
          <a:xfrm>
            <a:off x="1945132" y="6501384"/>
            <a:ext cx="3456432" cy="1490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上市公司（如特斯拉等持有BTC的上市公司，企业财务部数字资产配置）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 11"/>
          <p:cNvSpPr txBox="1"/>
          <p:nvPr>
            <p:custDataLst>
              <p:tags r:id="rId11"/>
            </p:custDataLst>
          </p:nvPr>
        </p:nvSpPr>
        <p:spPr>
          <a:xfrm>
            <a:off x="6398260" y="6190488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高净值个人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5" name="Text 12"/>
          <p:cNvSpPr txBox="1"/>
          <p:nvPr>
            <p:custDataLst>
              <p:tags r:id="rId12"/>
            </p:custDataLst>
          </p:nvPr>
        </p:nvSpPr>
        <p:spPr>
          <a:xfrm>
            <a:off x="6398260" y="6501384"/>
            <a:ext cx="3337560" cy="148132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拥有大量加密资产，对资产的安全性和管理的专业性有要求，希望借助加密托管系统确保资产安全，同时获得专业的资产配置建议等服务</a:t>
            </a:r>
            <a:endParaRPr 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7240" y="457200"/>
            <a:ext cx="612648" cy="859536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87932" y="1810512"/>
            <a:ext cx="402336" cy="402336"/>
          </a:xfrm>
          <a:prstGeom prst="rect">
            <a:avLst/>
          </a:prstGeom>
        </p:spPr>
      </p:pic>
      <p:pic>
        <p:nvPicPr>
          <p:cNvPr id="18" name="Image 3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58764" y="1819656"/>
            <a:ext cx="402336" cy="402336"/>
          </a:xfrm>
          <a:prstGeom prst="rect">
            <a:avLst/>
          </a:prstGeom>
        </p:spPr>
      </p:pic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87932" y="3941064"/>
            <a:ext cx="402336" cy="402336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58764" y="3941064"/>
            <a:ext cx="402336" cy="402336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414780" y="6089904"/>
            <a:ext cx="402336" cy="402336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58764" y="6126480"/>
            <a:ext cx="402336" cy="402336"/>
          </a:xfrm>
          <a:prstGeom prst="rect">
            <a:avLst/>
          </a:prstGeom>
        </p:spPr>
      </p:pic>
      <p:pic>
        <p:nvPicPr>
          <p:cNvPr id="31" name="Image 4" descr="莫斯科,现代,商务,城市,居住区,技术,商业金融和工业,建筑特色,户外,建筑"/>
          <p:cNvPicPr>
            <a:picLocks noChangeAspect="1"/>
          </p:cNvPicPr>
          <p:nvPr/>
        </p:nvPicPr>
        <p:blipFill>
          <a:blip r:embed="rId29"/>
          <a:srcRect l="35212" r="35212"/>
          <a:stretch>
            <a:fillRect/>
          </a:stretch>
        </p:blipFill>
        <p:spPr>
          <a:xfrm>
            <a:off x="11219180" y="1390650"/>
            <a:ext cx="2957830" cy="6441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72" y="420624"/>
            <a:ext cx="14100048" cy="22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10512" y="3054096"/>
            <a:ext cx="11622024" cy="15179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80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感</a:t>
            </a:r>
            <a:r>
              <a:rPr lang="en-US" sz="80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谢观看</a:t>
            </a:r>
            <a:endParaRPr lang="en-US" sz="80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0" name="图片 9" descr="GifPay H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405" y="128905"/>
            <a:ext cx="2157730" cy="812165"/>
          </a:xfrm>
          <a:prstGeom prst="rect">
            <a:avLst/>
          </a:prstGeom>
        </p:spPr>
      </p:pic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050" y="6272530"/>
            <a:ext cx="2167890" cy="51181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文本框 11"/>
          <p:cNvSpPr txBox="1"/>
          <p:nvPr/>
        </p:nvSpPr>
        <p:spPr>
          <a:xfrm>
            <a:off x="6057900" y="6339205"/>
            <a:ext cx="163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香港银辉科技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734050" y="5565140"/>
            <a:ext cx="4197985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05000"/>
              </a:lnSpc>
            </a:pPr>
            <a:r>
              <a:rPr lang="zh-CN" altLang="en-US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联系我们：</a:t>
            </a:r>
            <a:endParaRPr lang="zh-CN" altLang="en-US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  <a:p>
            <a:pPr algn="l">
              <a:lnSpc>
                <a:spcPct val="105000"/>
              </a:lnSpc>
            </a:pPr>
            <a:r>
              <a:rPr lang="en-US" altLang="zh-CN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marketing@gifpay.com</a:t>
            </a:r>
            <a:endParaRPr lang="en-US" altLang="zh-CN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行业发展现状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181344" y="2587752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1453896" y="2578608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1453896" y="5321808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81928" y="2697480"/>
            <a:ext cx="320040" cy="3200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624" y="5422392"/>
            <a:ext cx="320040" cy="32004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2084832" y="3209544"/>
            <a:ext cx="3575304" cy="10332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2024年全球加密货币托管市场规模达 48.5亿美元，预计到2032年将以 19.38% 的复合年增长率增长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5"/>
          <p:cNvSpPr txBox="1"/>
          <p:nvPr/>
        </p:nvSpPr>
        <p:spPr>
          <a:xfrm>
            <a:off x="2084832" y="2514600"/>
            <a:ext cx="4151376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市场规模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0" name="Text 6"/>
          <p:cNvSpPr txBox="1"/>
          <p:nvPr/>
        </p:nvSpPr>
        <p:spPr>
          <a:xfrm>
            <a:off x="6821424" y="3209544"/>
            <a:ext cx="3538728" cy="10332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稳定币托管需求激增、机构投资者入场（如对冲基金、养老金、家族办公室）推动合规托管需求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1" name="Text 7"/>
          <p:cNvSpPr txBox="1"/>
          <p:nvPr/>
        </p:nvSpPr>
        <p:spPr>
          <a:xfrm>
            <a:off x="6821424" y="2514600"/>
            <a:ext cx="4123944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增长因素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2" name="Text 8"/>
          <p:cNvSpPr txBox="1"/>
          <p:nvPr/>
        </p:nvSpPr>
        <p:spPr>
          <a:xfrm>
            <a:off x="2139696" y="5943600"/>
            <a:ext cx="3456432" cy="10332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RWA（真实世界资产）Token化，如国债、房地产等上链，增加托管需求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9"/>
          <p:cNvSpPr txBox="1"/>
          <p:nvPr/>
        </p:nvSpPr>
        <p:spPr>
          <a:xfrm>
            <a:off x="2148840" y="5248656"/>
            <a:ext cx="4023360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发展趋势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624" y="2688336"/>
            <a:ext cx="320040" cy="320040"/>
          </a:xfrm>
          <a:prstGeom prst="rect">
            <a:avLst/>
          </a:prstGeom>
        </p:spPr>
      </p:pic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9"/>
          <a:srcRect l="20358" r="20420"/>
          <a:stretch>
            <a:fillRect/>
          </a:stretch>
        </p:blipFill>
        <p:spPr>
          <a:xfrm>
            <a:off x="10952480" y="1325880"/>
            <a:ext cx="3152775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5039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行业合规、安全趋势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181344" y="1901952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1453896" y="1892808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Shape 3"/>
          <p:cNvSpPr/>
          <p:nvPr/>
        </p:nvSpPr>
        <p:spPr>
          <a:xfrm>
            <a:off x="1453896" y="5230368"/>
            <a:ext cx="530352" cy="530352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81928" y="2011680"/>
            <a:ext cx="320040" cy="3200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3624" y="5340096"/>
            <a:ext cx="320040" cy="32004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2084832" y="2523744"/>
            <a:ext cx="3575304" cy="24414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欧盟MiCA：要求稳定币发行方必须使用合格托管方，并执行严格资产隔离；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美国SEC新规：托管范围扩大至所有加密资产，推动机构采用合规托管方案；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亚太地区：香港、新加坡颁发托管牌照，要求托管商需持牌运营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5"/>
          <p:cNvSpPr txBox="1"/>
          <p:nvPr/>
        </p:nvSpPr>
        <p:spPr>
          <a:xfrm>
            <a:off x="2084832" y="1828800"/>
            <a:ext cx="4151376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全球监管框架加速落地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0" name="Text 6"/>
          <p:cNvSpPr txBox="1"/>
          <p:nvPr/>
        </p:nvSpPr>
        <p:spPr>
          <a:xfrm>
            <a:off x="6821424" y="2523744"/>
            <a:ext cx="3538728" cy="1828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强制持牌：主要司法管辖区要求托管商取得特定牌照（如纽约信托牌照、香港VASP、TCSP牌照）；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国际认证：SOC 2 Type II、ISO 27001成为基础要求，部分机构需满足GDPR（欧盟数据保护）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 7"/>
          <p:cNvSpPr txBox="1"/>
          <p:nvPr/>
        </p:nvSpPr>
        <p:spPr>
          <a:xfrm>
            <a:off x="6821424" y="1828800"/>
            <a:ext cx="4123944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牌照与认证成为行业门槛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2" name="Text 8"/>
          <p:cNvSpPr txBox="1"/>
          <p:nvPr/>
        </p:nvSpPr>
        <p:spPr>
          <a:xfrm>
            <a:off x="2139696" y="5852160"/>
            <a:ext cx="3456432" cy="1828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链上监控工具普及：如Chainalysis、Elliptic被集成至托管系统，实时追踪资金流向；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Travel Rule合规：超过1000美元交易需共享发送方/接收方信息（FATF标准）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9"/>
          <p:cNvSpPr txBox="1"/>
          <p:nvPr/>
        </p:nvSpPr>
        <p:spPr>
          <a:xfrm>
            <a:off x="2148840" y="5157216"/>
            <a:ext cx="4023360" cy="60350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b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反洗钱（AML）升级</a:t>
            </a:r>
            <a:endParaRPr lang="en-US" sz="2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624" y="2002536"/>
            <a:ext cx="320040" cy="320040"/>
          </a:xfrm>
          <a:prstGeom prst="rect">
            <a:avLst/>
          </a:prstGeom>
        </p:spPr>
      </p:pic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9"/>
          <a:srcRect l="27867" r="27716"/>
          <a:stretch>
            <a:fillRect/>
          </a:stretch>
        </p:blipFill>
        <p:spPr>
          <a:xfrm>
            <a:off x="11164570" y="1569085"/>
            <a:ext cx="3008630" cy="6784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736" b="703"/>
          <a:stretch>
            <a:fillRect/>
          </a:stretch>
        </p:blipFill>
        <p:spPr>
          <a:xfrm>
            <a:off x="0" y="0"/>
            <a:ext cx="3803904" cy="8577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4608" y="35021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一、行业发展现状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64608" y="42245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二、客户痛点</a:t>
            </a:r>
            <a:endParaRPr lang="en-US" sz="2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4864608" y="4901184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三、产品介绍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4864608" y="55961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四、成功案例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4864608" y="62453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五、应用场景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4773168" y="356616"/>
            <a:ext cx="13716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目录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773168" y="1143000"/>
            <a:ext cx="1755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CONTENTS</a:t>
            </a:r>
            <a:endParaRPr lang="en-US" sz="2400" b="1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用户/机构主要痛点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Shape 1"/>
          <p:cNvSpPr/>
          <p:nvPr>
            <p:custDataLst>
              <p:tags r:id="rId1"/>
            </p:custDataLst>
          </p:nvPr>
        </p:nvSpPr>
        <p:spPr>
          <a:xfrm>
            <a:off x="1261872" y="2185416"/>
            <a:ext cx="3904488" cy="5522976"/>
          </a:xfrm>
          <a:prstGeom prst="roundRect">
            <a:avLst>
              <a:gd name="adj" fmla="val 3513"/>
            </a:avLst>
          </a:prstGeom>
          <a:noFill/>
          <a:ln w="28575">
            <a:solidFill>
              <a:srgbClr val="4180DD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>
            <p:custDataLst>
              <p:tags r:id="rId2"/>
            </p:custDataLst>
          </p:nvPr>
        </p:nvSpPr>
        <p:spPr>
          <a:xfrm>
            <a:off x="1508760" y="1901952"/>
            <a:ext cx="3392424" cy="566928"/>
          </a:xfrm>
          <a:prstGeom prst="roundRect">
            <a:avLst>
              <a:gd name="adj" fmla="val 14516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0249B6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3"/>
          <p:cNvSpPr txBox="1"/>
          <p:nvPr>
            <p:custDataLst>
              <p:tags r:id="rId3"/>
            </p:custDataLst>
          </p:nvPr>
        </p:nvSpPr>
        <p:spPr>
          <a:xfrm>
            <a:off x="1554480" y="1958594"/>
            <a:ext cx="33101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安全风险</a:t>
            </a:r>
            <a:endParaRPr lang="en-US" sz="2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4"/>
          <p:cNvSpPr txBox="1"/>
          <p:nvPr>
            <p:custDataLst>
              <p:tags r:id="rId4"/>
            </p:custDataLst>
          </p:nvPr>
        </p:nvSpPr>
        <p:spPr>
          <a:xfrm>
            <a:off x="1389888" y="2670048"/>
            <a:ext cx="3639312" cy="482803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私钥管理难题：机构面临私钥丢失、内部作恶、黑客攻击等风险，个人用户助记词管理困难；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智能合约漏洞：DeFi托管方案（如多签钱包）仍存在代码漏洞风险；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物理安全威胁：冷存储设备可能遭遇物理盗窃、自然灾害破坏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Shape 5"/>
          <p:cNvSpPr/>
          <p:nvPr>
            <p:custDataLst>
              <p:tags r:id="rId5"/>
            </p:custDataLst>
          </p:nvPr>
        </p:nvSpPr>
        <p:spPr>
          <a:xfrm>
            <a:off x="5705856" y="2185416"/>
            <a:ext cx="3904488" cy="5522976"/>
          </a:xfrm>
          <a:prstGeom prst="roundRect">
            <a:avLst>
              <a:gd name="adj" fmla="val 3513"/>
            </a:avLst>
          </a:prstGeom>
          <a:noFill/>
          <a:ln w="28575">
            <a:solidFill>
              <a:srgbClr val="4180DD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>
            <p:custDataLst>
              <p:tags r:id="rId6"/>
            </p:custDataLst>
          </p:nvPr>
        </p:nvSpPr>
        <p:spPr>
          <a:xfrm>
            <a:off x="5961888" y="1901952"/>
            <a:ext cx="3392424" cy="566928"/>
          </a:xfrm>
          <a:prstGeom prst="roundRect">
            <a:avLst>
              <a:gd name="adj" fmla="val 14516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0249B6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 txBox="1"/>
          <p:nvPr>
            <p:custDataLst>
              <p:tags r:id="rId7"/>
            </p:custDataLst>
          </p:nvPr>
        </p:nvSpPr>
        <p:spPr>
          <a:xfrm>
            <a:off x="5998464" y="1958594"/>
            <a:ext cx="33101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合规与监管挑战</a:t>
            </a:r>
            <a:endParaRPr lang="en-US" sz="2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10" name="Text 8"/>
          <p:cNvSpPr txBox="1"/>
          <p:nvPr>
            <p:custDataLst>
              <p:tags r:id="rId8"/>
            </p:custDataLst>
          </p:nvPr>
        </p:nvSpPr>
        <p:spPr>
          <a:xfrm>
            <a:off x="5833872" y="2670048"/>
            <a:ext cx="3639312" cy="482803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牌照碎片化：不同国家（美国、欧盟、亚洲）对托管商的牌照要求不同，机构需申请多国许可，成本高昂；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KYT/AML压力：机构需执行严格的链上交易监控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Shape 9"/>
          <p:cNvSpPr/>
          <p:nvPr>
            <p:custDataLst>
              <p:tags r:id="rId9"/>
            </p:custDataLst>
          </p:nvPr>
        </p:nvSpPr>
        <p:spPr>
          <a:xfrm>
            <a:off x="10149840" y="2185416"/>
            <a:ext cx="3904488" cy="5522976"/>
          </a:xfrm>
          <a:prstGeom prst="roundRect">
            <a:avLst>
              <a:gd name="adj" fmla="val 3513"/>
            </a:avLst>
          </a:prstGeom>
          <a:noFill/>
          <a:ln w="28575">
            <a:solidFill>
              <a:srgbClr val="4180DD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>
            <p:custDataLst>
              <p:tags r:id="rId10"/>
            </p:custDataLst>
          </p:nvPr>
        </p:nvSpPr>
        <p:spPr>
          <a:xfrm>
            <a:off x="10405872" y="1901952"/>
            <a:ext cx="3392424" cy="566928"/>
          </a:xfrm>
          <a:prstGeom prst="roundRect">
            <a:avLst>
              <a:gd name="adj" fmla="val 14516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0249B6"/>
            </a:solidFill>
            <a:prstDash val="solid"/>
            <a:headEnd type="none"/>
            <a:tailEnd type="none"/>
          </a:ln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 txBox="1"/>
          <p:nvPr/>
        </p:nvSpPr>
        <p:spPr>
          <a:xfrm>
            <a:off x="-10634472" y="-3822192"/>
            <a:ext cx="41148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 anchor="ctr"/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12"/>
          <p:cNvSpPr txBox="1"/>
          <p:nvPr>
            <p:custDataLst>
              <p:tags r:id="rId11"/>
            </p:custDataLst>
          </p:nvPr>
        </p:nvSpPr>
        <p:spPr>
          <a:xfrm>
            <a:off x="10442448" y="1958594"/>
            <a:ext cx="3310128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2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流动性管理问题</a:t>
            </a:r>
            <a:endParaRPr lang="en-US" sz="2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7240" y="457200"/>
            <a:ext cx="612648" cy="859536"/>
          </a:xfrm>
          <a:prstGeom prst="rect">
            <a:avLst/>
          </a:prstGeom>
        </p:spPr>
      </p:pic>
      <p:sp>
        <p:nvSpPr>
          <p:cNvPr id="16" name="Text 13"/>
          <p:cNvSpPr txBox="1"/>
          <p:nvPr>
            <p:custDataLst>
              <p:tags r:id="rId14"/>
            </p:custDataLst>
          </p:nvPr>
        </p:nvSpPr>
        <p:spPr>
          <a:xfrm>
            <a:off x="10277856" y="2670048"/>
            <a:ext cx="3639312" cy="482803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跨链资产托管效率低</a:t>
            </a:r>
            <a:r>
              <a:rPr lang="zh-CN" alt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机构若持有BTC、ETH、SOL等多链资产，需使用不同托管方案，资金调配效率低下;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DeFi集成不足:传统托管商不支持DeFi协议，机构无法直接参与质押、借贷等收益策略</a:t>
            </a:r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736" b="703"/>
          <a:stretch>
            <a:fillRect/>
          </a:stretch>
        </p:blipFill>
        <p:spPr>
          <a:xfrm>
            <a:off x="0" y="0"/>
            <a:ext cx="3803904" cy="8577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4608" y="35021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一、行业发展现状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64608" y="42245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二、客户痛点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4864608" y="4901184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三、产品介绍</a:t>
            </a:r>
            <a:endParaRPr lang="en-US" sz="24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4864608" y="5596128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四、成功案例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4864608" y="6245352"/>
            <a:ext cx="9043416" cy="47548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C7C7C7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五、应用场景</a:t>
            </a:r>
            <a:endParaRPr lang="en-US" sz="2400" b="1" dirty="0">
              <a:solidFill>
                <a:srgbClr val="C7C7C7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4773168" y="356616"/>
            <a:ext cx="1371600" cy="6858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6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目录</a:t>
            </a:r>
            <a:endParaRPr lang="en-US" sz="36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773168" y="1143000"/>
            <a:ext cx="1755648" cy="4572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CONTENTS</a:t>
            </a:r>
            <a:endParaRPr lang="en-US" sz="2400" b="1" dirty="0">
              <a:solidFill>
                <a:srgbClr val="808080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75488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托管平台技术架构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66344"/>
            <a:ext cx="612648" cy="85953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94428" y="1459870"/>
            <a:ext cx="13422168" cy="1328165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09775" y="1459490"/>
            <a:ext cx="1546483" cy="32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kern="100" dirty="0">
                <a:solidFill>
                  <a:srgbClr val="7699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应用层</a:t>
            </a:r>
            <a:endParaRPr lang="zh-CN" altLang="en-US" sz="2000" b="1" kern="100" dirty="0">
              <a:solidFill>
                <a:srgbClr val="76999C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4428" y="3523170"/>
            <a:ext cx="13428519" cy="2548362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88448" y="3629003"/>
            <a:ext cx="2183421" cy="355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kern="100" dirty="0">
                <a:solidFill>
                  <a:srgbClr val="7699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托管系统</a:t>
            </a:r>
            <a:endParaRPr lang="zh-CN" altLang="en-US" sz="2000" b="1" kern="100" dirty="0">
              <a:solidFill>
                <a:srgbClr val="76999C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7283" y="6851918"/>
            <a:ext cx="13422962" cy="1337692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75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87946" y="6909135"/>
            <a:ext cx="2235573" cy="329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000" b="1" kern="100" dirty="0">
                <a:solidFill>
                  <a:srgbClr val="7699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外部钱包</a:t>
            </a:r>
            <a:endParaRPr lang="zh-CN" altLang="en-US" sz="2000" b="1" kern="100" dirty="0">
              <a:solidFill>
                <a:srgbClr val="76999C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90546" y="1995740"/>
            <a:ext cx="2343541" cy="528726"/>
          </a:xfrm>
          <a:prstGeom prst="roundRect">
            <a:avLst>
              <a:gd name="adj" fmla="val 9861"/>
            </a:avLst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buSzTx/>
              <a:buFontTx/>
            </a:pP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846876" y="1993359"/>
            <a:ext cx="2348304" cy="528726"/>
          </a:xfrm>
          <a:prstGeom prst="roundRect">
            <a:avLst>
              <a:gd name="adj" fmla="val 9861"/>
            </a:avLst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0124897" y="1995740"/>
            <a:ext cx="4157562" cy="528726"/>
          </a:xfrm>
          <a:prstGeom prst="roundRect">
            <a:avLst>
              <a:gd name="adj" fmla="val 9861"/>
            </a:avLst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110364" y="7363179"/>
            <a:ext cx="1594116" cy="748631"/>
          </a:xfrm>
          <a:prstGeom prst="roundRect">
            <a:avLst>
              <a:gd name="adj" fmla="val 9861"/>
            </a:avLst>
          </a:prstGeom>
          <a:solidFill>
            <a:srgbClr val="877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662695" y="7362385"/>
            <a:ext cx="1565536" cy="743074"/>
          </a:xfrm>
          <a:prstGeom prst="roundRect">
            <a:avLst>
              <a:gd name="adj" fmla="val 9861"/>
            </a:avLst>
          </a:prstGeom>
          <a:solidFill>
            <a:srgbClr val="877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307117" y="7392552"/>
            <a:ext cx="1859272" cy="715288"/>
          </a:xfrm>
          <a:prstGeom prst="roundRect">
            <a:avLst>
              <a:gd name="adj" fmla="val 9861"/>
            </a:avLst>
          </a:prstGeom>
          <a:solidFill>
            <a:srgbClr val="877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934868" y="7325072"/>
            <a:ext cx="1698114" cy="789119"/>
          </a:xfrm>
          <a:prstGeom prst="roundRect">
            <a:avLst>
              <a:gd name="adj" fmla="val 9861"/>
            </a:avLst>
          </a:prstGeom>
          <a:solidFill>
            <a:srgbClr val="877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1769027" y="7311576"/>
            <a:ext cx="1859272" cy="743868"/>
          </a:xfrm>
          <a:prstGeom prst="roundRect">
            <a:avLst>
              <a:gd name="adj" fmla="val 9861"/>
            </a:avLst>
          </a:prstGeom>
          <a:solidFill>
            <a:srgbClr val="877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钱包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9791467" y="4135253"/>
            <a:ext cx="1908493" cy="1745747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</a:rPr>
              <a:t>加密机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1851591" y="4135253"/>
            <a:ext cx="1776709" cy="1786235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KYA/KYT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15185" y="4135253"/>
            <a:ext cx="7926915" cy="1813227"/>
          </a:xfrm>
          <a:prstGeom prst="rect">
            <a:avLst/>
          </a:prstGeom>
          <a:solidFill>
            <a:srgbClr val="F0F0F0"/>
          </a:solidFill>
          <a:ln w="6350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>
              <a:ln>
                <a:solidFill>
                  <a:srgbClr val="92D050"/>
                </a:solidFill>
                <a:prstDash val="sysDot"/>
              </a:ln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625593" y="4260687"/>
            <a:ext cx="1908493" cy="852630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625593" y="5297497"/>
            <a:ext cx="6791663" cy="588267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</a:rPr>
              <a:t>平台门户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949287" y="4260687"/>
            <a:ext cx="1908493" cy="852630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508763" y="4280534"/>
            <a:ext cx="1908493" cy="901056"/>
          </a:xfrm>
          <a:prstGeom prst="roundRect">
            <a:avLst>
              <a:gd name="adj" fmla="val 9861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endParaRPr lang="en-US" altLang="zh-CN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507969" y="1967161"/>
            <a:ext cx="2522958" cy="528726"/>
          </a:xfrm>
          <a:prstGeom prst="roundRect">
            <a:avLst>
              <a:gd name="adj" fmla="val 9861"/>
            </a:avLst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分区</a:t>
            </a:r>
            <a:r>
              <a:rPr lang="en-US" altLang="zh-CN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7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lang="zh-CN" altLang="en-US" sz="175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下箭头 44"/>
          <p:cNvSpPr/>
          <p:nvPr/>
        </p:nvSpPr>
        <p:spPr>
          <a:xfrm>
            <a:off x="2349614" y="2834874"/>
            <a:ext cx="94472" cy="618434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65521" y="2887270"/>
            <a:ext cx="1068566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API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7" name="下箭头 46"/>
          <p:cNvSpPr/>
          <p:nvPr/>
        </p:nvSpPr>
        <p:spPr>
          <a:xfrm>
            <a:off x="4694742" y="2865042"/>
            <a:ext cx="94472" cy="618434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810649" y="2917438"/>
            <a:ext cx="1068566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API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" name="下箭头 48"/>
          <p:cNvSpPr/>
          <p:nvPr/>
        </p:nvSpPr>
        <p:spPr>
          <a:xfrm>
            <a:off x="7570978" y="2845194"/>
            <a:ext cx="94472" cy="618434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86885" y="2897591"/>
            <a:ext cx="1068566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API</a:t>
            </a: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1" name="下箭头 50"/>
          <p:cNvSpPr/>
          <p:nvPr/>
        </p:nvSpPr>
        <p:spPr>
          <a:xfrm>
            <a:off x="5298093" y="6152508"/>
            <a:ext cx="94472" cy="618434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40198" y="6021518"/>
            <a:ext cx="1068566" cy="53110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转出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上箭头 52"/>
          <p:cNvSpPr/>
          <p:nvPr/>
        </p:nvSpPr>
        <p:spPr>
          <a:xfrm>
            <a:off x="7994117" y="6207286"/>
            <a:ext cx="94472" cy="485856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220374" y="6352566"/>
            <a:ext cx="714494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转入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89888" y="466344"/>
            <a:ext cx="13048488" cy="841248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托管平台门户</a:t>
            </a:r>
            <a:endParaRPr lang="en-US" sz="3200" b="1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389888" y="2935224"/>
            <a:ext cx="3337560" cy="347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1800" dirty="0">
                <a:solidFill>
                  <a:srgbClr val="031739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面向合作方的运营管理平台。</a:t>
            </a:r>
            <a:endParaRPr lang="en-US" sz="1800" dirty="0">
              <a:solidFill>
                <a:srgbClr val="031739"/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4" name="Text 2"/>
          <p:cNvSpPr txBox="1"/>
          <p:nvPr/>
        </p:nvSpPr>
        <p:spPr>
          <a:xfrm>
            <a:off x="1389888" y="2487168"/>
            <a:ext cx="33375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定位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5" name="Text 3"/>
          <p:cNvSpPr txBox="1"/>
          <p:nvPr/>
        </p:nvSpPr>
        <p:spPr>
          <a:xfrm>
            <a:off x="1389888" y="3904488"/>
            <a:ext cx="3337560" cy="42062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algn="l">
              <a:lnSpc>
                <a:spcPct val="125000"/>
              </a:lnSpc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核心功能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Regular" panose="020B0500000000000000" pitchFamily="34" charset="-120"/>
            </a:endParaRPr>
          </a:p>
        </p:txBody>
      </p:sp>
      <p:sp>
        <p:nvSpPr>
          <p:cNvPr id="6" name="Text 4"/>
          <p:cNvSpPr txBox="1"/>
          <p:nvPr/>
        </p:nvSpPr>
        <p:spPr>
          <a:xfrm>
            <a:off x="1389888" y="4434840"/>
            <a:ext cx="3337560" cy="149047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客户分区管理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加密资产仪表板（资产查询）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客户交易查询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25000"/>
              </a:lnSpc>
              <a:buSzPct val="100000"/>
              <a:buChar char="•"/>
            </a:pPr>
            <a:r>
              <a:rPr lang="en-US" sz="1800" dirty="0">
                <a:solidFill>
                  <a:srgbClr val="19191A"/>
                </a:solidFill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0"/>
              </a:rPr>
              <a:t>系统管理与监控</a:t>
            </a:r>
            <a:endParaRPr 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240" y="457200"/>
            <a:ext cx="612648" cy="859536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384048"/>
            <a:ext cx="8622792" cy="3364992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896" y="3758184"/>
            <a:ext cx="5788152" cy="4334256"/>
          </a:xfrm>
          <a:prstGeom prst="rect">
            <a:avLst/>
          </a:prstGeom>
        </p:spPr>
      </p:pic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968" y="2551176"/>
            <a:ext cx="402336" cy="402336"/>
          </a:xfrm>
          <a:prstGeom prst="rect">
            <a:avLst/>
          </a:prstGeom>
        </p:spPr>
      </p:pic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68" y="3922141"/>
            <a:ext cx="402336" cy="40233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10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11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12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13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4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5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6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7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8.xml><?xml version="1.0" encoding="utf-8"?>
<p:tagLst xmlns:p="http://schemas.openxmlformats.org/presentationml/2006/main">
  <p:tag name="KSO_WM_DIAGRAM_VIRTUALLY_FRAME" val="{&quot;height&quot;:339.12000000000006,&quot;left&quot;:69.84,&quot;top&quot;:199.44,&quot;width&quot;:491.0400000000001}"/>
</p:tagLst>
</file>

<file path=ppt/tags/tag19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20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1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2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3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4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5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6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7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8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29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3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30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31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32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33.xml><?xml version="1.0" encoding="utf-8"?>
<p:tagLst xmlns:p="http://schemas.openxmlformats.org/presentationml/2006/main">
  <p:tag name="KSO_WM_DIAGRAM_VIRTUALLY_FRAME" val="{&quot;height&quot;:486.7199999999999,&quot;left&quot;:70.56,&quot;top&quot;:142.56,&quot;width&quot;:613.4399999999999}"/>
</p:tagLst>
</file>

<file path=ppt/tags/tag4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5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6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7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8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ags/tag9.xml><?xml version="1.0" encoding="utf-8"?>
<p:tagLst xmlns:p="http://schemas.openxmlformats.org/presentationml/2006/main">
  <p:tag name="KSO_WM_DIAGRAM_VIRTUALLY_FRAME" val="{&quot;height&quot;:457.2,&quot;left&quot;:99.36,&quot;top&quot;:149.76,&quot;width&quot;:1007.2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3599</Words>
  <Application>WPS 演示</Application>
  <PresentationFormat>自定义</PresentationFormat>
  <Paragraphs>380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思源黑体 CN Regular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虚拟资产托管系统</dc:title>
  <dc:creator>微信用户5x2JeEvN</dc:creator>
  <dc:subject>虚拟资产托管系统</dc:subject>
  <cp:lastModifiedBy>MFeng</cp:lastModifiedBy>
  <cp:revision>15</cp:revision>
  <dcterms:created xsi:type="dcterms:W3CDTF">2025-10-25T10:26:00Z</dcterms:created>
  <dcterms:modified xsi:type="dcterms:W3CDTF">2025-10-29T06:15:07Z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E62194F9309A4239A5553DE8F276A1A1_13</vt:lpwstr>
  </property>
  <property fmtid="{D5CDD505-2E9C-101B-9397-08002B2CF9AE}" pid="3" name="KSOProductBuildVer">
    <vt:lpwstr>2052-12.1.0.23125</vt:lpwstr>
  </property>
</Properties>
</file>